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5" r:id="rId4"/>
    <p:sldId id="259" r:id="rId5"/>
    <p:sldId id="258" r:id="rId6"/>
    <p:sldId id="260" r:id="rId7"/>
    <p:sldId id="261" r:id="rId8"/>
    <p:sldId id="262" r:id="rId9"/>
    <p:sldId id="263"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D01"/>
    <a:srgbClr val="E58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Bolnick" userId="8421f96d018bff90" providerId="LiveId" clId="{0ABABFEB-1519-2C45-81A9-F3A3DF22F6E0}"/>
    <pc:docChg chg="modSld">
      <pc:chgData name="Joel Bolnick" userId="8421f96d018bff90" providerId="LiveId" clId="{0ABABFEB-1519-2C45-81A9-F3A3DF22F6E0}" dt="2023-03-05T15:21:50.004" v="0" actId="1076"/>
      <pc:docMkLst>
        <pc:docMk/>
      </pc:docMkLst>
      <pc:sldChg chg="modSp mod">
        <pc:chgData name="Joel Bolnick" userId="8421f96d018bff90" providerId="LiveId" clId="{0ABABFEB-1519-2C45-81A9-F3A3DF22F6E0}" dt="2023-03-05T15:21:50.004" v="0" actId="1076"/>
        <pc:sldMkLst>
          <pc:docMk/>
          <pc:sldMk cId="1551621774" sldId="260"/>
        </pc:sldMkLst>
        <pc:spChg chg="mod">
          <ac:chgData name="Joel Bolnick" userId="8421f96d018bff90" providerId="LiveId" clId="{0ABABFEB-1519-2C45-81A9-F3A3DF22F6E0}" dt="2023-03-05T15:21:50.004" v="0" actId="1076"/>
          <ac:spMkLst>
            <pc:docMk/>
            <pc:sldMk cId="1551621774" sldId="260"/>
            <ac:spMk id="4" creationId="{9793EB5E-7DC8-0D47-A66C-174B50BADF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2D25A-D0BD-B640-8C8F-4E2E5C67353E}" type="datetimeFigureOut">
              <a:rPr lang="en-US" smtClean="0"/>
              <a:t>3/5/23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AD9F9-9EBE-2440-990B-945CBDEBFE49}" type="slidenum">
              <a:rPr lang="en-US" smtClean="0"/>
              <a:t>‹#›</a:t>
            </a:fld>
            <a:endParaRPr lang="en-US"/>
          </a:p>
        </p:txBody>
      </p:sp>
    </p:spTree>
    <p:extLst>
      <p:ext uri="{BB962C8B-B14F-4D97-AF65-F5344CB8AC3E}">
        <p14:creationId xmlns:p14="http://schemas.microsoft.com/office/powerpoint/2010/main" val="427056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AAD9F9-9EBE-2440-990B-945CBDEBFE49}" type="slidenum">
              <a:rPr lang="en-US" smtClean="0"/>
              <a:t>8</a:t>
            </a:fld>
            <a:endParaRPr lang="en-US"/>
          </a:p>
        </p:txBody>
      </p:sp>
    </p:spTree>
    <p:extLst>
      <p:ext uri="{BB962C8B-B14F-4D97-AF65-F5344CB8AC3E}">
        <p14:creationId xmlns:p14="http://schemas.microsoft.com/office/powerpoint/2010/main" val="3659916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59EE-9EB0-F14F-8637-857095C313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8E33A5D-45EB-2A4E-9D60-07C607170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E0AB3F-BA98-AB4E-9143-39A6693B5EA2}"/>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7C4C10CB-8C33-414E-BA30-257F4DB4C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D7FCD-DB51-BA4F-939E-A8BBB2187076}"/>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316303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0D13-AF01-F04E-90A0-C4B0B42D93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03995F-3944-484B-9453-BF8748D6A9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C638E0-DC8E-A74D-86EF-A493CA227F28}"/>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F7449490-2D8B-EB44-AD23-C63FC8F8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C04BE-15C7-894F-9457-15A3E8CD7DFE}"/>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297223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B1AFB-45E7-9444-B561-B0DF13E5A82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92CAEC-A8AB-F54D-BC60-6C2B69F1C7A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57492-9AF3-1B42-9FB0-55F458BF585B}"/>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825920D4-5FB0-9C4F-BB6A-B74134E09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0D17A-D2E6-6E47-A440-81E9930511DA}"/>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45048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A4CA-8439-1847-98B6-963F52E157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83379C-47EF-6B42-84AF-F604FAF8E1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17BDAC-5878-F249-B215-53B8197832B8}"/>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18E53C3F-F811-9E4E-88E3-D88464E2F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CE915-5545-B941-89CA-99D0CDD0A282}"/>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32847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AAAD-3439-7944-B8C1-9B864C57C3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466B3DA-7D58-9940-99BB-30DDA601D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427A8AD-27F1-3148-8B15-8C85146782A8}"/>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460228CB-74B6-0948-9408-F92E9607A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205C3-282E-3B40-8C4C-92AF5D809FF3}"/>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198487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AFC1-BC5E-854F-9C1B-4A44FF9AF75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012B9B-8727-C945-9F45-7B9DF9BF37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693918-9946-FC41-9720-9878C8C94E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F545C7-1D2D-BC4C-98FC-798394BBB8DE}"/>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6" name="Footer Placeholder 5">
            <a:extLst>
              <a:ext uri="{FF2B5EF4-FFF2-40B4-BE49-F238E27FC236}">
                <a16:creationId xmlns:a16="http://schemas.microsoft.com/office/drawing/2014/main" id="{00B2E3C4-F713-C84E-ADBF-2E38ED8F7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9FE29-72A6-E64C-A2D8-9551C4B2E6AD}"/>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426674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53B-767D-5447-B813-D5F71A57F02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1EBC66-C84D-EE40-9D8C-553477BB7A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F75B79-E34D-7B49-8E97-C5F740E938C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816FEB-8902-204F-A4F4-DCA524D1F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44D72B-6DCD-4A45-8137-25A1FD7C1B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1F5FDC-52ED-F04A-9324-AA025ACD2DE6}"/>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8" name="Footer Placeholder 7">
            <a:extLst>
              <a:ext uri="{FF2B5EF4-FFF2-40B4-BE49-F238E27FC236}">
                <a16:creationId xmlns:a16="http://schemas.microsoft.com/office/drawing/2014/main" id="{C9438FDA-4D0D-9F44-AF53-BBDFE635C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55C90E-4E3E-0C4C-A3E2-FA393CA7E44A}"/>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88026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E427-A831-934B-8693-FEA5BED71C9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6239D8-3108-C847-8197-D049ED3098F4}"/>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4" name="Footer Placeholder 3">
            <a:extLst>
              <a:ext uri="{FF2B5EF4-FFF2-40B4-BE49-F238E27FC236}">
                <a16:creationId xmlns:a16="http://schemas.microsoft.com/office/drawing/2014/main" id="{88BFDD08-4033-BB45-ADF9-8D591E7C8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273474-ABD5-D242-850A-73EFAE5D60C0}"/>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241021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CA00B-BFF0-5C42-8D17-32BD4F1641E1}"/>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3" name="Footer Placeholder 2">
            <a:extLst>
              <a:ext uri="{FF2B5EF4-FFF2-40B4-BE49-F238E27FC236}">
                <a16:creationId xmlns:a16="http://schemas.microsoft.com/office/drawing/2014/main" id="{FF9DC651-D1E2-EF41-8BB3-518EC2128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BEC87-E741-1745-9CB1-F3C6ABB2AF17}"/>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306947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1365-ACEB-034C-868F-CC6B56864D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39780A-E70F-4649-8DA8-9F85AE450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55300C6-65AF-F64F-B2DA-1F14FCAA9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728481-5F7A-AD4A-8AA8-1283251D27CD}"/>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6" name="Footer Placeholder 5">
            <a:extLst>
              <a:ext uri="{FF2B5EF4-FFF2-40B4-BE49-F238E27FC236}">
                <a16:creationId xmlns:a16="http://schemas.microsoft.com/office/drawing/2014/main" id="{A66B9F1E-20C6-7240-BC73-EE16EF5F9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DDB50-E201-0B4F-9425-612F94817A6D}"/>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6301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9FF9-E096-EF45-A8CD-1DD53FC3FF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A251857-AD2B-184C-A4E8-1B1148ABB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FB1237-0777-4F4E-842E-350FB68DE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0F4AF7-31E5-7947-B85E-AB0995159C7B}"/>
              </a:ext>
            </a:extLst>
          </p:cNvPr>
          <p:cNvSpPr>
            <a:spLocks noGrp="1"/>
          </p:cNvSpPr>
          <p:nvPr>
            <p:ph type="dt" sz="half" idx="10"/>
          </p:nvPr>
        </p:nvSpPr>
        <p:spPr/>
        <p:txBody>
          <a:bodyPr/>
          <a:lstStyle/>
          <a:p>
            <a:fld id="{DC78F735-139F-F341-B6B8-850C979DC6EA}" type="datetimeFigureOut">
              <a:rPr lang="en-US" smtClean="0"/>
              <a:t>3/5/23</a:t>
            </a:fld>
            <a:endParaRPr lang="en-US"/>
          </a:p>
        </p:txBody>
      </p:sp>
      <p:sp>
        <p:nvSpPr>
          <p:cNvPr id="6" name="Footer Placeholder 5">
            <a:extLst>
              <a:ext uri="{FF2B5EF4-FFF2-40B4-BE49-F238E27FC236}">
                <a16:creationId xmlns:a16="http://schemas.microsoft.com/office/drawing/2014/main" id="{1532B7B9-DFFB-E64E-AA62-F9D8B9B65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2144E-C57A-5244-8B81-455BCCF486BE}"/>
              </a:ext>
            </a:extLst>
          </p:cNvPr>
          <p:cNvSpPr>
            <a:spLocks noGrp="1"/>
          </p:cNvSpPr>
          <p:nvPr>
            <p:ph type="sldNum" sz="quarter" idx="12"/>
          </p:nvPr>
        </p:nvSpPr>
        <p:spPr/>
        <p:txBody>
          <a:bodyPr/>
          <a:lstStyle/>
          <a:p>
            <a:fld id="{0CDAEBF3-F2EA-2C4A-933E-A918DD681216}" type="slidenum">
              <a:rPr lang="en-US" smtClean="0"/>
              <a:t>‹#›</a:t>
            </a:fld>
            <a:endParaRPr lang="en-US"/>
          </a:p>
        </p:txBody>
      </p:sp>
    </p:spTree>
    <p:extLst>
      <p:ext uri="{BB962C8B-B14F-4D97-AF65-F5344CB8AC3E}">
        <p14:creationId xmlns:p14="http://schemas.microsoft.com/office/powerpoint/2010/main" val="246971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E799E-F9D0-764C-8CE1-40062C461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276DC0-1D64-054C-B014-1916DF79B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423F5-5906-5940-ACCA-3AFF9DA06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8F735-139F-F341-B6B8-850C979DC6EA}" type="datetimeFigureOut">
              <a:rPr lang="en-US" smtClean="0"/>
              <a:t>3/5/23</a:t>
            </a:fld>
            <a:endParaRPr lang="en-US"/>
          </a:p>
        </p:txBody>
      </p:sp>
      <p:sp>
        <p:nvSpPr>
          <p:cNvPr id="5" name="Footer Placeholder 4">
            <a:extLst>
              <a:ext uri="{FF2B5EF4-FFF2-40B4-BE49-F238E27FC236}">
                <a16:creationId xmlns:a16="http://schemas.microsoft.com/office/drawing/2014/main" id="{41B348E4-523C-9D43-A04B-9E97558F79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477EA9-3874-ED44-AD6E-8ED3F89EB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AEBF3-F2EA-2C4A-933E-A918DD681216}" type="slidenum">
              <a:rPr lang="en-US" smtClean="0"/>
              <a:t>‹#›</a:t>
            </a:fld>
            <a:endParaRPr lang="en-US"/>
          </a:p>
        </p:txBody>
      </p:sp>
    </p:spTree>
    <p:extLst>
      <p:ext uri="{BB962C8B-B14F-4D97-AF65-F5344CB8AC3E}">
        <p14:creationId xmlns:p14="http://schemas.microsoft.com/office/powerpoint/2010/main" val="3600486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andy@ikhayalami.org" TargetMode="External"/><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http://www.ikhayalami.org/" TargetMode="External"/><Relationship Id="rId4" Type="http://schemas.openxmlformats.org/officeDocument/2006/relationships/hyperlink" Target="mailto:ben@ikhayalami.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37AFBA-76E6-B34C-848A-92496CC6871C}"/>
              </a:ext>
              <a:ext uri="{C183D7F6-B498-43B3-948B-1728B52AA6E4}">
                <adec:decorative xmlns:adec="http://schemas.microsoft.com/office/drawing/2017/decorative" val="1"/>
              </a:ext>
            </a:extLst>
          </p:cNvPr>
          <p:cNvPicPr>
            <a:picLocks noChangeAspect="1"/>
          </p:cNvPicPr>
          <p:nvPr/>
        </p:nvPicPr>
        <p:blipFill rotWithShape="1">
          <a:blip r:embed="rId2"/>
          <a:srcRect t="626" r="1" b="7926"/>
          <a:stretch/>
        </p:blipFill>
        <p:spPr>
          <a:xfrm>
            <a:off x="3395347" y="870857"/>
            <a:ext cx="8571646" cy="5800597"/>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7" name="TextBox 6">
            <a:extLst>
              <a:ext uri="{FF2B5EF4-FFF2-40B4-BE49-F238E27FC236}">
                <a16:creationId xmlns:a16="http://schemas.microsoft.com/office/drawing/2014/main" id="{5C35259A-D87F-CB4D-9465-7D141AC1BDD0}"/>
              </a:ext>
            </a:extLst>
          </p:cNvPr>
          <p:cNvSpPr txBox="1"/>
          <p:nvPr/>
        </p:nvSpPr>
        <p:spPr>
          <a:xfrm>
            <a:off x="2371062" y="190420"/>
            <a:ext cx="7446827" cy="49389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Aft>
                <a:spcPts val="600"/>
              </a:spcAft>
            </a:pPr>
            <a:r>
              <a:rPr lang="en-US" sz="2800" b="1" dirty="0" err="1">
                <a:solidFill>
                  <a:schemeClr val="tx1"/>
                </a:solidFill>
                <a:latin typeface="Felix Titling" pitchFamily="82" charset="77"/>
              </a:rPr>
              <a:t>Ik</a:t>
            </a:r>
            <a:r>
              <a:rPr lang="en-US" sz="2800" b="1" dirty="0" err="1">
                <a:solidFill>
                  <a:schemeClr val="tx1">
                    <a:lumMod val="95000"/>
                    <a:lumOff val="5000"/>
                  </a:schemeClr>
                </a:solidFill>
                <a:latin typeface="Felix Titling" pitchFamily="82" charset="77"/>
              </a:rPr>
              <a:t>hayalami</a:t>
            </a:r>
            <a:r>
              <a:rPr lang="en-US" sz="2800" b="1" dirty="0">
                <a:solidFill>
                  <a:schemeClr val="tx1">
                    <a:lumMod val="95000"/>
                    <a:lumOff val="5000"/>
                  </a:schemeClr>
                </a:solidFill>
                <a:latin typeface="Felix Titling" pitchFamily="82" charset="77"/>
              </a:rPr>
              <a:t> Development services</a:t>
            </a:r>
          </a:p>
        </p:txBody>
      </p:sp>
      <p:sp>
        <p:nvSpPr>
          <p:cNvPr id="8" name="TextBox 7">
            <a:extLst>
              <a:ext uri="{FF2B5EF4-FFF2-40B4-BE49-F238E27FC236}">
                <a16:creationId xmlns:a16="http://schemas.microsoft.com/office/drawing/2014/main" id="{D9CE837C-4C89-FB49-851E-2710584FFADA}"/>
              </a:ext>
            </a:extLst>
          </p:cNvPr>
          <p:cNvSpPr txBox="1"/>
          <p:nvPr/>
        </p:nvSpPr>
        <p:spPr>
          <a:xfrm>
            <a:off x="607605" y="2743940"/>
            <a:ext cx="2787742" cy="1400383"/>
          </a:xfrm>
          <a:prstGeom prst="rect">
            <a:avLst/>
          </a:prstGeom>
          <a:noFill/>
        </p:spPr>
        <p:txBody>
          <a:bodyPr wrap="square" rtlCol="0">
            <a:spAutoFit/>
          </a:bodyPr>
          <a:lstStyle/>
          <a:p>
            <a:pPr>
              <a:spcAft>
                <a:spcPts val="600"/>
              </a:spcAft>
            </a:pPr>
            <a:r>
              <a:rPr lang="en-US" sz="4000" b="1" dirty="0">
                <a:solidFill>
                  <a:schemeClr val="tx1">
                    <a:lumMod val="95000"/>
                    <a:lumOff val="5000"/>
                  </a:schemeClr>
                </a:solidFill>
                <a:latin typeface="Felix Titling" pitchFamily="82" charset="77"/>
              </a:rPr>
              <a:t>Company </a:t>
            </a:r>
          </a:p>
          <a:p>
            <a:pPr>
              <a:spcAft>
                <a:spcPts val="600"/>
              </a:spcAft>
            </a:pPr>
            <a:r>
              <a:rPr lang="en-US" sz="4000" b="1" dirty="0">
                <a:solidFill>
                  <a:schemeClr val="tx1">
                    <a:lumMod val="95000"/>
                    <a:lumOff val="5000"/>
                  </a:schemeClr>
                </a:solidFill>
                <a:latin typeface="Felix Titling" pitchFamily="82" charset="77"/>
              </a:rPr>
              <a:t>profile</a:t>
            </a:r>
          </a:p>
        </p:txBody>
      </p:sp>
      <p:pic>
        <p:nvPicPr>
          <p:cNvPr id="15" name="Picture 14" descr="A picture containing logo&#10;&#10;Description automatically generated">
            <a:extLst>
              <a:ext uri="{FF2B5EF4-FFF2-40B4-BE49-F238E27FC236}">
                <a16:creationId xmlns:a16="http://schemas.microsoft.com/office/drawing/2014/main" id="{5FAF30BA-1092-A14B-99D2-20301A868020}"/>
              </a:ext>
            </a:extLst>
          </p:cNvPr>
          <p:cNvPicPr>
            <a:picLocks noChangeAspect="1"/>
          </p:cNvPicPr>
          <p:nvPr/>
        </p:nvPicPr>
        <p:blipFill>
          <a:blip r:embed="rId3"/>
          <a:stretch>
            <a:fillRect/>
          </a:stretch>
        </p:blipFill>
        <p:spPr>
          <a:xfrm>
            <a:off x="607605" y="5811157"/>
            <a:ext cx="1066800" cy="635000"/>
          </a:xfrm>
          <a:prstGeom prst="rect">
            <a:avLst/>
          </a:prstGeom>
        </p:spPr>
      </p:pic>
    </p:spTree>
    <p:extLst>
      <p:ext uri="{BB962C8B-B14F-4D97-AF65-F5344CB8AC3E}">
        <p14:creationId xmlns:p14="http://schemas.microsoft.com/office/powerpoint/2010/main" val="157787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A673CF-627D-6E43-8E6C-ACE7AC897B18}"/>
              </a:ext>
            </a:extLst>
          </p:cNvPr>
          <p:cNvSpPr>
            <a:spLocks noGrp="1"/>
          </p:cNvSpPr>
          <p:nvPr>
            <p:ph type="title"/>
          </p:nvPr>
        </p:nvSpPr>
        <p:spPr>
          <a:xfrm>
            <a:off x="4169228" y="211730"/>
            <a:ext cx="3382343" cy="1148984"/>
          </a:xfrm>
          <a:solidFill>
            <a:srgbClr val="E5AD01"/>
          </a:solidFill>
        </p:spPr>
        <p:txBody>
          <a:bodyPr vert="horz" lIns="91440" tIns="45720" rIns="91440" bIns="45720" rtlCol="0" anchor="ctr">
            <a:normAutofit/>
          </a:bodyPr>
          <a:lstStyle/>
          <a:p>
            <a:pPr algn="ctr"/>
            <a:r>
              <a:rPr lang="en-US" sz="3600" kern="1200" dirty="0">
                <a:solidFill>
                  <a:schemeClr val="tx1">
                    <a:lumMod val="85000"/>
                    <a:lumOff val="15000"/>
                  </a:schemeClr>
                </a:solidFill>
                <a:latin typeface="Felix Titling" pitchFamily="82" charset="77"/>
              </a:rPr>
              <a:t>Meet our </a:t>
            </a:r>
            <a:r>
              <a:rPr lang="en-US" sz="3600" dirty="0">
                <a:solidFill>
                  <a:schemeClr val="tx1">
                    <a:lumMod val="85000"/>
                    <a:lumOff val="15000"/>
                  </a:schemeClr>
                </a:solidFill>
                <a:latin typeface="Felix Titling" pitchFamily="82" charset="77"/>
              </a:rPr>
              <a:t>LEADER</a:t>
            </a:r>
            <a:r>
              <a:rPr lang="en-US" sz="3600" kern="1200" dirty="0">
                <a:solidFill>
                  <a:schemeClr val="tx1">
                    <a:lumMod val="85000"/>
                    <a:lumOff val="15000"/>
                  </a:schemeClr>
                </a:solidFill>
                <a:latin typeface="Felix Titling" pitchFamily="82" charset="77"/>
              </a:rPr>
              <a:t>s</a:t>
            </a:r>
          </a:p>
        </p:txBody>
      </p:sp>
      <p:pic>
        <p:nvPicPr>
          <p:cNvPr id="13" name="Picture 12">
            <a:extLst>
              <a:ext uri="{FF2B5EF4-FFF2-40B4-BE49-F238E27FC236}">
                <a16:creationId xmlns:a16="http://schemas.microsoft.com/office/drawing/2014/main" id="{90CE152B-5039-6046-894C-7F7502EE98F5}"/>
              </a:ext>
              <a:ext uri="{C183D7F6-B498-43B3-948B-1728B52AA6E4}">
                <adec:decorative xmlns:adec="http://schemas.microsoft.com/office/drawing/2017/decorative" val="1"/>
              </a:ext>
            </a:extLst>
          </p:cNvPr>
          <p:cNvPicPr>
            <a:picLocks noChangeAspect="1"/>
          </p:cNvPicPr>
          <p:nvPr/>
        </p:nvPicPr>
        <p:blipFill rotWithShape="1">
          <a:blip r:embed="rId2"/>
          <a:srcRect l="21876" r="5546"/>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7" name="TextBox 6">
            <a:extLst>
              <a:ext uri="{FF2B5EF4-FFF2-40B4-BE49-F238E27FC236}">
                <a16:creationId xmlns:a16="http://schemas.microsoft.com/office/drawing/2014/main" id="{A3319863-06EF-CB4A-9383-7665643B974B}"/>
              </a:ext>
              <a:ext uri="{C183D7F6-B498-43B3-948B-1728B52AA6E4}">
                <adec:decorative xmlns:adec="http://schemas.microsoft.com/office/drawing/2017/decorative" val="1"/>
              </a:ext>
            </a:extLst>
          </p:cNvPr>
          <p:cNvSpPr txBox="1"/>
          <p:nvPr/>
        </p:nvSpPr>
        <p:spPr>
          <a:xfrm>
            <a:off x="4686299" y="4041919"/>
            <a:ext cx="3894163" cy="2010011"/>
          </a:xfrm>
          <a:prstGeom prst="rect">
            <a:avLst/>
          </a:prstGeom>
        </p:spPr>
        <p:txBody>
          <a:bodyPr vert="horz" lIns="91440" tIns="45720" rIns="91440" bIns="45720" rtlCol="0">
            <a:normAutofit/>
          </a:bodyPr>
          <a:lstStyle/>
          <a:p>
            <a:pPr>
              <a:lnSpc>
                <a:spcPct val="90000"/>
              </a:lnSpc>
              <a:spcAft>
                <a:spcPts val="600"/>
              </a:spcAft>
            </a:pPr>
            <a:r>
              <a:rPr lang="en-US" sz="1600" dirty="0">
                <a:solidFill>
                  <a:schemeClr val="tx1">
                    <a:lumMod val="85000"/>
                    <a:lumOff val="15000"/>
                  </a:schemeClr>
                </a:solidFill>
                <a:latin typeface="Helvetica" pitchFamily="2" charset="0"/>
              </a:rPr>
              <a:t>Ben </a:t>
            </a:r>
            <a:r>
              <a:rPr lang="en-US" sz="1600" dirty="0" err="1">
                <a:solidFill>
                  <a:schemeClr val="tx1">
                    <a:lumMod val="85000"/>
                    <a:lumOff val="15000"/>
                  </a:schemeClr>
                </a:solidFill>
                <a:latin typeface="Helvetica" pitchFamily="2" charset="0"/>
              </a:rPr>
              <a:t>Nkuna</a:t>
            </a:r>
            <a:r>
              <a:rPr lang="en-US" sz="1600" dirty="0">
                <a:solidFill>
                  <a:schemeClr val="tx1">
                    <a:lumMod val="85000"/>
                    <a:lumOff val="15000"/>
                  </a:schemeClr>
                </a:solidFill>
                <a:latin typeface="Helvetica" pitchFamily="2" charset="0"/>
              </a:rPr>
              <a:t> (</a:t>
            </a:r>
            <a:r>
              <a:rPr lang="en-US" sz="1600" dirty="0" err="1">
                <a:solidFill>
                  <a:schemeClr val="tx1">
                    <a:lumMod val="85000"/>
                    <a:lumOff val="15000"/>
                  </a:schemeClr>
                </a:solidFill>
                <a:latin typeface="Helvetica" pitchFamily="2" charset="0"/>
              </a:rPr>
              <a:t>Programme</a:t>
            </a:r>
            <a:r>
              <a:rPr lang="en-US" sz="1600" dirty="0">
                <a:solidFill>
                  <a:schemeClr val="tx1">
                    <a:lumMod val="85000"/>
                    <a:lumOff val="15000"/>
                  </a:schemeClr>
                </a:solidFill>
                <a:latin typeface="Helvetica" pitchFamily="2" charset="0"/>
              </a:rPr>
              <a:t> Manager) was General Manager at Small Enterprise Foundation and then the CEO at Women’s Development Business. In 2015 he became </a:t>
            </a:r>
            <a:r>
              <a:rPr lang="en-US" sz="1600" dirty="0" err="1">
                <a:solidFill>
                  <a:schemeClr val="tx1">
                    <a:lumMod val="85000"/>
                    <a:lumOff val="15000"/>
                  </a:schemeClr>
                </a:solidFill>
                <a:latin typeface="Helvetica" pitchFamily="2" charset="0"/>
              </a:rPr>
              <a:t>iKhayalami’s</a:t>
            </a:r>
            <a:r>
              <a:rPr lang="en-US" sz="1600" dirty="0">
                <a:solidFill>
                  <a:schemeClr val="tx1">
                    <a:lumMod val="85000"/>
                    <a:lumOff val="15000"/>
                  </a:schemeClr>
                </a:solidFill>
                <a:latin typeface="Helvetica" pitchFamily="2" charset="0"/>
              </a:rPr>
              <a:t>  Operations Manager and in 2019 was appointed </a:t>
            </a:r>
            <a:r>
              <a:rPr lang="en-US" sz="1600" dirty="0" err="1">
                <a:solidFill>
                  <a:schemeClr val="tx1">
                    <a:lumMod val="85000"/>
                    <a:lumOff val="15000"/>
                  </a:schemeClr>
                </a:solidFill>
                <a:latin typeface="Helvetica" pitchFamily="2" charset="0"/>
              </a:rPr>
              <a:t>Programme</a:t>
            </a:r>
            <a:r>
              <a:rPr lang="en-US" sz="1600" dirty="0">
                <a:solidFill>
                  <a:schemeClr val="tx1">
                    <a:lumMod val="85000"/>
                    <a:lumOff val="15000"/>
                  </a:schemeClr>
                </a:solidFill>
                <a:latin typeface="Helvetica" pitchFamily="2" charset="0"/>
              </a:rPr>
              <a:t> Manager with a special focus on shelter upgrades.</a:t>
            </a:r>
          </a:p>
        </p:txBody>
      </p:sp>
      <p:pic>
        <p:nvPicPr>
          <p:cNvPr id="4" name="Picture 3">
            <a:extLst>
              <a:ext uri="{FF2B5EF4-FFF2-40B4-BE49-F238E27FC236}">
                <a16:creationId xmlns:a16="http://schemas.microsoft.com/office/drawing/2014/main" id="{35314277-DD85-8B4E-AC9A-BEE0358E2EFE}"/>
              </a:ext>
            </a:extLst>
          </p:cNvPr>
          <p:cNvPicPr>
            <a:picLocks noChangeAspect="1"/>
          </p:cNvPicPr>
          <p:nvPr/>
        </p:nvPicPr>
        <p:blipFill rotWithShape="1">
          <a:blip r:embed="rId3"/>
          <a:srcRect l="1059" r="2872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8" name="TextBox 7">
            <a:extLst>
              <a:ext uri="{FF2B5EF4-FFF2-40B4-BE49-F238E27FC236}">
                <a16:creationId xmlns:a16="http://schemas.microsoft.com/office/drawing/2014/main" id="{2BECB3BB-406A-8949-AC65-D7E9E2F44308}"/>
              </a:ext>
            </a:extLst>
          </p:cNvPr>
          <p:cNvSpPr txBox="1"/>
          <p:nvPr/>
        </p:nvSpPr>
        <p:spPr>
          <a:xfrm>
            <a:off x="3741572" y="1961072"/>
            <a:ext cx="3810000" cy="2108269"/>
          </a:xfrm>
          <a:prstGeom prst="rect">
            <a:avLst/>
          </a:prstGeom>
          <a:noFill/>
        </p:spPr>
        <p:txBody>
          <a:bodyPr wrap="square" rtlCol="0">
            <a:spAutoFit/>
          </a:bodyPr>
          <a:lstStyle/>
          <a:p>
            <a:pPr>
              <a:spcAft>
                <a:spcPts val="600"/>
              </a:spcAft>
            </a:pPr>
            <a:r>
              <a:rPr lang="en-US" sz="1600" dirty="0">
                <a:latin typeface="Helvetica" pitchFamily="2" charset="0"/>
              </a:rPr>
              <a:t>Andy Bolnick (CEO)  is an e</a:t>
            </a:r>
            <a:r>
              <a:rPr lang="en-ZA" sz="1600" dirty="0" err="1">
                <a:latin typeface="Helvetica" pitchFamily="2" charset="0"/>
              </a:rPr>
              <a:t>xperienced</a:t>
            </a:r>
            <a:r>
              <a:rPr lang="en-ZA" sz="1600" dirty="0">
                <a:latin typeface="Helvetica" pitchFamily="2" charset="0"/>
              </a:rPr>
              <a:t> urbanist and development practitioner with 21 years expertise in managing projects in the built environment. She founded </a:t>
            </a:r>
            <a:r>
              <a:rPr lang="en-ZA" sz="1600" dirty="0" err="1">
                <a:latin typeface="Helvetica" pitchFamily="2" charset="0"/>
              </a:rPr>
              <a:t>iKhayalami</a:t>
            </a:r>
            <a:r>
              <a:rPr lang="en-ZA" sz="1600" dirty="0">
                <a:latin typeface="Helvetica" pitchFamily="2" charset="0"/>
              </a:rPr>
              <a:t> in 2006. She is an Ashoka and a Harvard Loeb Fellow, currently conducting research at MIT.</a:t>
            </a:r>
          </a:p>
          <a:p>
            <a:pPr>
              <a:spcAft>
                <a:spcPts val="600"/>
              </a:spcAft>
            </a:pPr>
            <a:endParaRPr lang="en-US" sz="1400" dirty="0">
              <a:latin typeface="Helvetica" pitchFamily="2" charset="0"/>
            </a:endParaRPr>
          </a:p>
        </p:txBody>
      </p:sp>
    </p:spTree>
    <p:extLst>
      <p:ext uri="{BB962C8B-B14F-4D97-AF65-F5344CB8AC3E}">
        <p14:creationId xmlns:p14="http://schemas.microsoft.com/office/powerpoint/2010/main" val="239000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4196E-E968-774D-B279-01BD2FA1435E}"/>
              </a:ext>
              <a:ext uri="{C183D7F6-B498-43B3-948B-1728B52AA6E4}">
                <adec:decorative xmlns:adec="http://schemas.microsoft.com/office/drawing/2017/decorative" val="1"/>
              </a:ext>
            </a:extLst>
          </p:cNvPr>
          <p:cNvPicPr>
            <a:picLocks noChangeAspect="1"/>
          </p:cNvPicPr>
          <p:nvPr/>
        </p:nvPicPr>
        <p:blipFill rotWithShape="1">
          <a:blip r:embed="rId2"/>
          <a:srcRect t="12884" b="1288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E5A84D6F-A9DE-A249-A87C-D7A9F3E5402E}"/>
              </a:ext>
            </a:extLst>
          </p:cNvPr>
          <p:cNvSpPr txBox="1"/>
          <p:nvPr/>
        </p:nvSpPr>
        <p:spPr>
          <a:xfrm>
            <a:off x="1123594" y="3881438"/>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3600" dirty="0">
                <a:latin typeface="Felix Titling" pitchFamily="82" charset="77"/>
              </a:rPr>
              <a:t>CONTACT DETAILS</a:t>
            </a:r>
          </a:p>
        </p:txBody>
      </p:sp>
      <p:sp>
        <p:nvSpPr>
          <p:cNvPr id="6" name="TextBox 5">
            <a:extLst>
              <a:ext uri="{FF2B5EF4-FFF2-40B4-BE49-F238E27FC236}">
                <a16:creationId xmlns:a16="http://schemas.microsoft.com/office/drawing/2014/main" id="{E1922B48-4F5C-3347-B4A3-D96F6B91C7A7}"/>
              </a:ext>
            </a:extLst>
          </p:cNvPr>
          <p:cNvSpPr txBox="1"/>
          <p:nvPr/>
        </p:nvSpPr>
        <p:spPr>
          <a:xfrm>
            <a:off x="7021286" y="4011067"/>
            <a:ext cx="3949813" cy="2846933"/>
          </a:xfrm>
          <a:prstGeom prst="rect">
            <a:avLst/>
          </a:prstGeom>
          <a:noFill/>
        </p:spPr>
        <p:txBody>
          <a:bodyPr wrap="square" rtlCol="0">
            <a:spAutoFit/>
          </a:bodyPr>
          <a:lstStyle/>
          <a:p>
            <a:pPr>
              <a:spcAft>
                <a:spcPts val="600"/>
              </a:spcAft>
            </a:pPr>
            <a:r>
              <a:rPr lang="en-US" dirty="0">
                <a:latin typeface="Helvetica" pitchFamily="2" charset="0"/>
              </a:rPr>
              <a:t>Phone:     021 387 7958</a:t>
            </a:r>
          </a:p>
          <a:p>
            <a:pPr>
              <a:spcAft>
                <a:spcPts val="600"/>
              </a:spcAft>
            </a:pPr>
            <a:r>
              <a:rPr lang="en-US" dirty="0">
                <a:latin typeface="Helvetica" pitchFamily="2" charset="0"/>
              </a:rPr>
              <a:t>E-Mail:     </a:t>
            </a:r>
            <a:r>
              <a:rPr lang="en-US" dirty="0">
                <a:latin typeface="Helvetica" pitchFamily="2" charset="0"/>
                <a:hlinkClick r:id="rId3"/>
              </a:rPr>
              <a:t>andy@ikhayalami.org</a:t>
            </a:r>
            <a:endParaRPr lang="en-US" dirty="0">
              <a:latin typeface="Helvetica" pitchFamily="2" charset="0"/>
            </a:endParaRPr>
          </a:p>
          <a:p>
            <a:pPr>
              <a:spcAft>
                <a:spcPts val="600"/>
              </a:spcAft>
            </a:pPr>
            <a:r>
              <a:rPr lang="en-US" dirty="0">
                <a:latin typeface="Helvetica" pitchFamily="2" charset="0"/>
              </a:rPr>
              <a:t>                </a:t>
            </a:r>
            <a:r>
              <a:rPr lang="en-US" dirty="0">
                <a:latin typeface="Helvetica" pitchFamily="2" charset="0"/>
                <a:hlinkClick r:id="rId4"/>
              </a:rPr>
              <a:t>ben@ikhayalami.org</a:t>
            </a:r>
            <a:endParaRPr lang="en-US" dirty="0">
              <a:latin typeface="Helvetica" pitchFamily="2" charset="0"/>
            </a:endParaRPr>
          </a:p>
          <a:p>
            <a:pPr>
              <a:spcAft>
                <a:spcPts val="600"/>
              </a:spcAft>
            </a:pPr>
            <a:r>
              <a:rPr lang="en-US" dirty="0">
                <a:latin typeface="Helvetica" pitchFamily="2" charset="0"/>
              </a:rPr>
              <a:t>Web:        </a:t>
            </a:r>
            <a:r>
              <a:rPr lang="en-US" dirty="0">
                <a:latin typeface="Helvetica" pitchFamily="2" charset="0"/>
                <a:hlinkClick r:id="rId5"/>
              </a:rPr>
              <a:t>www.ikhayalami.org</a:t>
            </a:r>
            <a:endParaRPr lang="en-US" dirty="0">
              <a:latin typeface="Helvetica" pitchFamily="2" charset="0"/>
            </a:endParaRPr>
          </a:p>
          <a:p>
            <a:pPr>
              <a:spcAft>
                <a:spcPts val="600"/>
              </a:spcAft>
            </a:pPr>
            <a:r>
              <a:rPr lang="en-US" dirty="0">
                <a:latin typeface="Helvetica" pitchFamily="2" charset="0"/>
              </a:rPr>
              <a:t>Address:  Unit 7, </a:t>
            </a:r>
            <a:r>
              <a:rPr lang="en-US" dirty="0" err="1">
                <a:latin typeface="Helvetica" pitchFamily="2" charset="0"/>
              </a:rPr>
              <a:t>Teguka</a:t>
            </a:r>
            <a:r>
              <a:rPr lang="en-US" dirty="0">
                <a:latin typeface="Helvetica" pitchFamily="2" charset="0"/>
              </a:rPr>
              <a:t> Park,</a:t>
            </a:r>
          </a:p>
          <a:p>
            <a:pPr>
              <a:spcAft>
                <a:spcPts val="600"/>
              </a:spcAft>
            </a:pPr>
            <a:r>
              <a:rPr lang="en-US" dirty="0">
                <a:latin typeface="Helvetica" pitchFamily="2" charset="0"/>
              </a:rPr>
              <a:t>                 Hammer Rd, Philippi,</a:t>
            </a:r>
          </a:p>
          <a:p>
            <a:pPr>
              <a:spcAft>
                <a:spcPts val="600"/>
              </a:spcAft>
            </a:pPr>
            <a:r>
              <a:rPr lang="en-US" dirty="0">
                <a:latin typeface="Helvetica" pitchFamily="2" charset="0"/>
              </a:rPr>
              <a:t>                 Cape Town  7441</a:t>
            </a:r>
          </a:p>
          <a:p>
            <a:pPr>
              <a:spcAft>
                <a:spcPts val="600"/>
              </a:spcAft>
            </a:pPr>
            <a:endParaRPr lang="en-US" dirty="0"/>
          </a:p>
        </p:txBody>
      </p:sp>
    </p:spTree>
    <p:extLst>
      <p:ext uri="{BB962C8B-B14F-4D97-AF65-F5344CB8AC3E}">
        <p14:creationId xmlns:p14="http://schemas.microsoft.com/office/powerpoint/2010/main" val="237362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3839069E-AC29-4E44-B865-F21A2AB78B64}"/>
              </a:ext>
            </a:extLst>
          </p:cNvPr>
          <p:cNvPicPr>
            <a:picLocks noChangeAspect="1"/>
          </p:cNvPicPr>
          <p:nvPr/>
        </p:nvPicPr>
        <p:blipFill>
          <a:blip r:embed="rId2"/>
          <a:stretch>
            <a:fillRect/>
          </a:stretch>
        </p:blipFill>
        <p:spPr>
          <a:xfrm>
            <a:off x="761999" y="1881413"/>
            <a:ext cx="4355593" cy="2592615"/>
          </a:xfrm>
          <a:prstGeom prst="rect">
            <a:avLst/>
          </a:prstGeom>
        </p:spPr>
      </p:pic>
      <p:sp>
        <p:nvSpPr>
          <p:cNvPr id="4" name="TextBox 3">
            <a:extLst>
              <a:ext uri="{FF2B5EF4-FFF2-40B4-BE49-F238E27FC236}">
                <a16:creationId xmlns:a16="http://schemas.microsoft.com/office/drawing/2014/main" id="{1F784764-1CEB-674F-874F-77940C1CECD4}"/>
              </a:ext>
            </a:extLst>
          </p:cNvPr>
          <p:cNvSpPr txBox="1"/>
          <p:nvPr/>
        </p:nvSpPr>
        <p:spPr>
          <a:xfrm>
            <a:off x="6794633" y="1166842"/>
            <a:ext cx="4103914" cy="4093428"/>
          </a:xfrm>
          <a:prstGeom prst="rect">
            <a:avLst/>
          </a:prstGeom>
          <a:solidFill>
            <a:schemeClr val="accent5">
              <a:lumMod val="40000"/>
              <a:lumOff val="60000"/>
            </a:schemeClr>
          </a:solidFill>
        </p:spPr>
        <p:txBody>
          <a:bodyPr wrap="square" rtlCol="0">
            <a:spAutoFit/>
          </a:bodyPr>
          <a:lstStyle/>
          <a:p>
            <a:r>
              <a:rPr lang="en-US" dirty="0">
                <a:latin typeface="Helvetica" pitchFamily="2" charset="0"/>
                <a:cs typeface="Adobe Hebrew" panose="02040503050201020203" pitchFamily="18" charset="-79"/>
              </a:rPr>
              <a:t>Table of Contents</a:t>
            </a:r>
          </a:p>
          <a:p>
            <a:endParaRPr lang="en-US"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Introduction</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What Makes Us Unique</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Our Approach</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Our Services</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Our Technologies</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Key Benefits</a:t>
            </a:r>
          </a:p>
          <a:p>
            <a:pPr marL="342900" indent="-342900">
              <a:buAutoNum type="arabicPeriod"/>
            </a:pPr>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Meet Our Directors</a:t>
            </a:r>
          </a:p>
          <a:p>
            <a:endParaRPr lang="en-US" sz="1400" dirty="0">
              <a:latin typeface="Helvetica" pitchFamily="2" charset="0"/>
              <a:cs typeface="Adobe Hebrew" panose="02040503050201020203" pitchFamily="18" charset="-79"/>
            </a:endParaRPr>
          </a:p>
          <a:p>
            <a:pPr marL="342900" indent="-342900">
              <a:buAutoNum type="arabicPeriod"/>
            </a:pPr>
            <a:r>
              <a:rPr lang="en-US" sz="1400" dirty="0">
                <a:latin typeface="Helvetica" pitchFamily="2" charset="0"/>
                <a:cs typeface="Adobe Hebrew" panose="02040503050201020203" pitchFamily="18" charset="-79"/>
              </a:rPr>
              <a:t>Contact Details</a:t>
            </a:r>
          </a:p>
          <a:p>
            <a:pPr marL="342900" indent="-342900">
              <a:buAutoNum type="arabicPeriod"/>
            </a:pPr>
            <a:endParaRPr lang="en-US" sz="1400" dirty="0">
              <a:latin typeface="Helvetica" pitchFamily="2" charset="0"/>
              <a:cs typeface="Adobe Hebrew" panose="02040503050201020203" pitchFamily="18" charset="-79"/>
            </a:endParaRPr>
          </a:p>
        </p:txBody>
      </p:sp>
    </p:spTree>
    <p:extLst>
      <p:ext uri="{BB962C8B-B14F-4D97-AF65-F5344CB8AC3E}">
        <p14:creationId xmlns:p14="http://schemas.microsoft.com/office/powerpoint/2010/main" val="62951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E136-C754-3D48-B204-5C6A8862F95E}"/>
              </a:ext>
            </a:extLst>
          </p:cNvPr>
          <p:cNvSpPr>
            <a:spLocks noGrp="1"/>
          </p:cNvSpPr>
          <p:nvPr>
            <p:ph type="title"/>
          </p:nvPr>
        </p:nvSpPr>
        <p:spPr>
          <a:xfrm>
            <a:off x="4163785" y="239485"/>
            <a:ext cx="3962400" cy="859972"/>
          </a:xfrm>
        </p:spPr>
        <p:txBody>
          <a:bodyPr>
            <a:normAutofit fontScale="90000"/>
          </a:bodyPr>
          <a:lstStyle/>
          <a:p>
            <a:r>
              <a:rPr lang="en-US" dirty="0">
                <a:latin typeface="Felix Titling" pitchFamily="82" charset="77"/>
              </a:rPr>
              <a:t>Key Projects</a:t>
            </a:r>
          </a:p>
        </p:txBody>
      </p:sp>
      <p:sp>
        <p:nvSpPr>
          <p:cNvPr id="3" name="TextBox 2">
            <a:extLst>
              <a:ext uri="{FF2B5EF4-FFF2-40B4-BE49-F238E27FC236}">
                <a16:creationId xmlns:a16="http://schemas.microsoft.com/office/drawing/2014/main" id="{8C242871-5A06-6545-A1B8-F83F6F889F3E}"/>
              </a:ext>
            </a:extLst>
          </p:cNvPr>
          <p:cNvSpPr txBox="1"/>
          <p:nvPr/>
        </p:nvSpPr>
        <p:spPr>
          <a:xfrm>
            <a:off x="576943" y="894747"/>
            <a:ext cx="10940143" cy="7386638"/>
          </a:xfrm>
          <a:prstGeom prst="rect">
            <a:avLst/>
          </a:prstGeom>
          <a:noFill/>
        </p:spPr>
        <p:txBody>
          <a:bodyPr wrap="square" rtlCol="0">
            <a:spAutoFit/>
          </a:bodyPr>
          <a:lstStyle/>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r>
              <a:rPr lang="en-US" sz="1600" dirty="0">
                <a:latin typeface="Helvetica" pitchFamily="2" charset="0"/>
              </a:rPr>
              <a:t>Disaster Relief     </a:t>
            </a: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r>
              <a:rPr lang="en-US" sz="1600" dirty="0">
                <a:latin typeface="Helvetica" pitchFamily="2" charset="0"/>
              </a:rPr>
              <a:t>Shack Upgrading</a:t>
            </a: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r>
              <a:rPr lang="en-US" sz="1600" dirty="0" err="1">
                <a:latin typeface="Helvetica" pitchFamily="2" charset="0"/>
              </a:rPr>
              <a:t>EmpowerShack</a:t>
            </a:r>
            <a:endParaRPr lang="en-US" sz="16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a:p>
            <a:endParaRPr lang="en-US" sz="1400" dirty="0">
              <a:latin typeface="Helvetica" pitchFamily="2" charset="0"/>
            </a:endParaRPr>
          </a:p>
        </p:txBody>
      </p:sp>
      <p:pic>
        <p:nvPicPr>
          <p:cNvPr id="4" name="Picture 3">
            <a:extLst>
              <a:ext uri="{FF2B5EF4-FFF2-40B4-BE49-F238E27FC236}">
                <a16:creationId xmlns:a16="http://schemas.microsoft.com/office/drawing/2014/main" id="{3ACFA8C6-2F2E-A240-A63D-9E8155239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563" y="1014433"/>
            <a:ext cx="1974094" cy="1480571"/>
          </a:xfrm>
          <a:prstGeom prst="rect">
            <a:avLst/>
          </a:prstGeom>
        </p:spPr>
      </p:pic>
      <p:sp>
        <p:nvSpPr>
          <p:cNvPr id="7" name="TextBox 6">
            <a:extLst>
              <a:ext uri="{FF2B5EF4-FFF2-40B4-BE49-F238E27FC236}">
                <a16:creationId xmlns:a16="http://schemas.microsoft.com/office/drawing/2014/main" id="{AAB0984C-A613-8446-AC9F-DE8D3969832A}"/>
              </a:ext>
            </a:extLst>
          </p:cNvPr>
          <p:cNvSpPr txBox="1"/>
          <p:nvPr/>
        </p:nvSpPr>
        <p:spPr>
          <a:xfrm>
            <a:off x="5272088" y="1014433"/>
            <a:ext cx="6743700" cy="5601533"/>
          </a:xfrm>
          <a:prstGeom prst="rect">
            <a:avLst/>
          </a:prstGeom>
          <a:noFill/>
        </p:spPr>
        <p:txBody>
          <a:bodyPr wrap="square" rtlCol="0">
            <a:spAutoFit/>
          </a:bodyPr>
          <a:lstStyle/>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r>
              <a:rPr lang="en-US" sz="1600" dirty="0">
                <a:latin typeface="Helvetica" pitchFamily="2" charset="0"/>
              </a:rPr>
              <a:t>Creches &amp; Community Halls      </a:t>
            </a: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r>
              <a:rPr lang="en-US" sz="1600" dirty="0">
                <a:latin typeface="Helvetica" pitchFamily="2" charset="0"/>
              </a:rPr>
              <a:t>Innovative Shelter Finance</a:t>
            </a: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endParaRPr lang="en-US" sz="1600" dirty="0">
              <a:latin typeface="Helvetica" pitchFamily="2" charset="0"/>
            </a:endParaRPr>
          </a:p>
          <a:p>
            <a:r>
              <a:rPr lang="en-US" sz="1600" dirty="0">
                <a:latin typeface="Helvetica" pitchFamily="2" charset="0"/>
              </a:rPr>
              <a:t>Re-blocking</a:t>
            </a:r>
          </a:p>
          <a:p>
            <a:endParaRPr lang="en-US" sz="1600" dirty="0">
              <a:latin typeface="Helvetica" pitchFamily="2" charset="0"/>
            </a:endParaRPr>
          </a:p>
          <a:p>
            <a:endParaRPr lang="en-US" dirty="0">
              <a:latin typeface="Helvetica" pitchFamily="2" charset="0"/>
            </a:endParaRPr>
          </a:p>
          <a:p>
            <a:endParaRPr lang="en-US" dirty="0">
              <a:latin typeface="Helvetica" pitchFamily="2" charset="0"/>
            </a:endParaRPr>
          </a:p>
          <a:p>
            <a:endParaRPr lang="en-US" dirty="0">
              <a:latin typeface="Helvetica" pitchFamily="2" charset="0"/>
            </a:endParaRPr>
          </a:p>
        </p:txBody>
      </p:sp>
      <p:pic>
        <p:nvPicPr>
          <p:cNvPr id="8" name="Picture 7">
            <a:extLst>
              <a:ext uri="{FF2B5EF4-FFF2-40B4-BE49-F238E27FC236}">
                <a16:creationId xmlns:a16="http://schemas.microsoft.com/office/drawing/2014/main" id="{E637B8DF-91E0-DB45-9CE4-016713DA3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735" y="2944585"/>
            <a:ext cx="1974094" cy="1480571"/>
          </a:xfrm>
          <a:prstGeom prst="rect">
            <a:avLst/>
          </a:prstGeom>
        </p:spPr>
      </p:pic>
      <p:pic>
        <p:nvPicPr>
          <p:cNvPr id="10" name="Picture 9">
            <a:extLst>
              <a:ext uri="{FF2B5EF4-FFF2-40B4-BE49-F238E27FC236}">
                <a16:creationId xmlns:a16="http://schemas.microsoft.com/office/drawing/2014/main" id="{80098274-7079-F243-A49F-82FAF59E04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61661" y="4988491"/>
            <a:ext cx="1992168" cy="1480570"/>
          </a:xfrm>
          <a:prstGeom prst="rect">
            <a:avLst/>
          </a:prstGeom>
        </p:spPr>
      </p:pic>
      <p:pic>
        <p:nvPicPr>
          <p:cNvPr id="13" name="Picture 12">
            <a:extLst>
              <a:ext uri="{FF2B5EF4-FFF2-40B4-BE49-F238E27FC236}">
                <a16:creationId xmlns:a16="http://schemas.microsoft.com/office/drawing/2014/main" id="{CAE59E41-DF80-EB48-A9B5-C3F29BF680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83698" y="1014433"/>
            <a:ext cx="2320961" cy="155675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F9309583-8902-0D4B-8AF7-6A036841347C}"/>
              </a:ext>
            </a:extLst>
          </p:cNvPr>
          <p:cNvPicPr>
            <a:picLocks noChangeAspect="1"/>
          </p:cNvPicPr>
          <p:nvPr/>
        </p:nvPicPr>
        <p:blipFill>
          <a:blip r:embed="rId6"/>
          <a:stretch>
            <a:fillRect/>
          </a:stretch>
        </p:blipFill>
        <p:spPr>
          <a:xfrm>
            <a:off x="9048974" y="2790548"/>
            <a:ext cx="1692914" cy="2197943"/>
          </a:xfrm>
          <a:prstGeom prst="rect">
            <a:avLst/>
          </a:prstGeom>
        </p:spPr>
      </p:pic>
    </p:spTree>
    <p:extLst>
      <p:ext uri="{BB962C8B-B14F-4D97-AF65-F5344CB8AC3E}">
        <p14:creationId xmlns:p14="http://schemas.microsoft.com/office/powerpoint/2010/main" val="1414243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2109-FB40-7D45-9003-8EA53C39608B}"/>
              </a:ext>
            </a:extLst>
          </p:cNvPr>
          <p:cNvSpPr>
            <a:spLocks noGrp="1"/>
          </p:cNvSpPr>
          <p:nvPr>
            <p:ph type="title" idx="4294967295"/>
          </p:nvPr>
        </p:nvSpPr>
        <p:spPr>
          <a:xfrm>
            <a:off x="3352801" y="556337"/>
            <a:ext cx="5116287" cy="614363"/>
          </a:xfrm>
          <a:solidFill>
            <a:srgbClr val="E5AD01"/>
          </a:solidFill>
        </p:spPr>
        <p:txBody>
          <a:bodyPr>
            <a:normAutofit fontScale="90000"/>
          </a:bodyPr>
          <a:lstStyle/>
          <a:p>
            <a:pPr algn="ctr"/>
            <a:r>
              <a:rPr lang="en-US" b="1" dirty="0">
                <a:latin typeface="Felix Titling" pitchFamily="82" charset="77"/>
              </a:rPr>
              <a:t>INTRODUCTION</a:t>
            </a:r>
          </a:p>
        </p:txBody>
      </p:sp>
      <p:pic>
        <p:nvPicPr>
          <p:cNvPr id="6" name="Picture 5">
            <a:extLst>
              <a:ext uri="{FF2B5EF4-FFF2-40B4-BE49-F238E27FC236}">
                <a16:creationId xmlns:a16="http://schemas.microsoft.com/office/drawing/2014/main" id="{920AEEDD-8884-5149-BC50-7D248E5288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1" y="1543729"/>
            <a:ext cx="5116286" cy="2738057"/>
          </a:xfrm>
          <a:prstGeom prst="rect">
            <a:avLst/>
          </a:prstGeom>
        </p:spPr>
      </p:pic>
      <p:sp>
        <p:nvSpPr>
          <p:cNvPr id="3" name="TextBox 2">
            <a:extLst>
              <a:ext uri="{FF2B5EF4-FFF2-40B4-BE49-F238E27FC236}">
                <a16:creationId xmlns:a16="http://schemas.microsoft.com/office/drawing/2014/main" id="{C61AFDC1-8124-4647-9329-1E8B53FC0193}"/>
              </a:ext>
            </a:extLst>
          </p:cNvPr>
          <p:cNvSpPr txBox="1"/>
          <p:nvPr/>
        </p:nvSpPr>
        <p:spPr>
          <a:xfrm>
            <a:off x="2243138" y="4654815"/>
            <a:ext cx="7474743" cy="1754326"/>
          </a:xfrm>
          <a:prstGeom prst="rect">
            <a:avLst/>
          </a:prstGeom>
          <a:noFill/>
        </p:spPr>
        <p:txBody>
          <a:bodyPr wrap="square" rtlCol="0">
            <a:spAutoFit/>
          </a:bodyPr>
          <a:lstStyle/>
          <a:p>
            <a:r>
              <a:rPr lang="en-US" dirty="0" err="1">
                <a:latin typeface="Helvetica" pitchFamily="2" charset="0"/>
              </a:rPr>
              <a:t>iKhayalami</a:t>
            </a:r>
            <a:r>
              <a:rPr lang="en-US" dirty="0">
                <a:latin typeface="Helvetica" pitchFamily="2" charset="0"/>
              </a:rPr>
              <a:t> is a level 1 BBBEE  not-for-profit company with more  than fifteen years on-the-ground experience. </a:t>
            </a:r>
          </a:p>
          <a:p>
            <a:endParaRPr lang="en-US" dirty="0">
              <a:latin typeface="Helvetica" pitchFamily="2" charset="0"/>
            </a:endParaRPr>
          </a:p>
          <a:p>
            <a:r>
              <a:rPr lang="en-US" dirty="0">
                <a:latin typeface="Helvetica" pitchFamily="2" charset="0"/>
              </a:rPr>
              <a:t>We believe in partnering urban poor households to upgrade informal settlements and to improve lives by improving living conditions.</a:t>
            </a:r>
          </a:p>
          <a:p>
            <a:endParaRPr lang="en-US" dirty="0"/>
          </a:p>
        </p:txBody>
      </p:sp>
    </p:spTree>
    <p:extLst>
      <p:ext uri="{BB962C8B-B14F-4D97-AF65-F5344CB8AC3E}">
        <p14:creationId xmlns:p14="http://schemas.microsoft.com/office/powerpoint/2010/main" val="140292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4FC31A-6507-C244-8D02-5C2DF1E627B4}"/>
              </a:ext>
            </a:extLst>
          </p:cNvPr>
          <p:cNvSpPr>
            <a:spLocks noGrp="1"/>
          </p:cNvSpPr>
          <p:nvPr>
            <p:ph type="title"/>
          </p:nvPr>
        </p:nvSpPr>
        <p:spPr>
          <a:xfrm>
            <a:off x="655320" y="721732"/>
            <a:ext cx="5016818" cy="885396"/>
          </a:xfrm>
          <a:solidFill>
            <a:srgbClr val="92D050"/>
          </a:solidFill>
        </p:spPr>
        <p:txBody>
          <a:bodyPr vert="horz" lIns="91440" tIns="45720" rIns="91440" bIns="45720" rtlCol="0" anchor="ctr">
            <a:normAutofit fontScale="90000"/>
          </a:bodyPr>
          <a:lstStyle/>
          <a:p>
            <a:r>
              <a:rPr lang="en-US" sz="3100" b="1" dirty="0">
                <a:latin typeface="Felix Titling" pitchFamily="82" charset="77"/>
              </a:rPr>
              <a:t>What makes us unique?</a:t>
            </a:r>
            <a:endParaRPr lang="en-US" sz="4100" dirty="0"/>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8747FF7-3939-A34E-83D2-665C3C648B77}"/>
              </a:ext>
            </a:extLst>
          </p:cNvPr>
          <p:cNvSpPr>
            <a:spLocks noGrp="1"/>
          </p:cNvSpPr>
          <p:nvPr>
            <p:ph idx="4294967295"/>
          </p:nvPr>
        </p:nvSpPr>
        <p:spPr>
          <a:xfrm>
            <a:off x="424543" y="2674039"/>
            <a:ext cx="5780314" cy="3669601"/>
          </a:xfrm>
        </p:spPr>
        <p:txBody>
          <a:bodyPr vert="horz" lIns="91440" tIns="45720" rIns="91440" bIns="45720" rtlCol="0">
            <a:noAutofit/>
          </a:bodyPr>
          <a:lstStyle/>
          <a:p>
            <a:pPr marL="0" indent="0">
              <a:buNone/>
            </a:pPr>
            <a:r>
              <a:rPr lang="en-US" sz="1400" dirty="0">
                <a:latin typeface="Helvetica" pitchFamily="2" charset="0"/>
              </a:rPr>
              <a:t>STRATEGIES: Our offices and our factory are located in the </a:t>
            </a:r>
            <a:r>
              <a:rPr lang="en-US" sz="1400" dirty="0" err="1">
                <a:latin typeface="Helvetica" pitchFamily="2" charset="0"/>
              </a:rPr>
              <a:t>neighbourhoods</a:t>
            </a:r>
            <a:r>
              <a:rPr lang="en-US" sz="1400" dirty="0">
                <a:latin typeface="Helvetica" pitchFamily="2" charset="0"/>
              </a:rPr>
              <a:t> in which we work. 90% of our staff, including management, come from these settlements. We co-create housing solutions - we don’t simply deliver them. We start with interventions for the poorest and then scale them upwards – so that we do not leave anyone behind.</a:t>
            </a:r>
          </a:p>
          <a:p>
            <a:pPr marL="0" indent="0">
              <a:buNone/>
            </a:pPr>
            <a:r>
              <a:rPr lang="en-US" sz="1400" dirty="0">
                <a:latin typeface="Helvetica" pitchFamily="2" charset="0"/>
              </a:rPr>
              <a:t>SYSTEMS: Our operations are integrated across the entire housing supply chain, from design to manufacturing to distribution to construction. We draw in public and private role players, having developed innovative ways in which to bridge the finance gap, creating and preserving sustainability and household and </a:t>
            </a:r>
            <a:r>
              <a:rPr lang="en-US" sz="1400" dirty="0" err="1">
                <a:latin typeface="Helvetica" pitchFamily="2" charset="0"/>
              </a:rPr>
              <a:t>neighbourhood</a:t>
            </a:r>
            <a:r>
              <a:rPr lang="en-US" sz="1400" dirty="0">
                <a:latin typeface="Helvetica" pitchFamily="2" charset="0"/>
              </a:rPr>
              <a:t> assets.</a:t>
            </a:r>
          </a:p>
          <a:p>
            <a:pPr marL="0" indent="0">
              <a:buNone/>
            </a:pPr>
            <a:r>
              <a:rPr lang="en-US" sz="1400" dirty="0">
                <a:latin typeface="Helvetica" pitchFamily="2" charset="0"/>
              </a:rPr>
              <a:t>SERVICE: We have in-house micro-finance management, technical support, and social facilitation. We have building teams that are experienced in shack upgrading and we have partnerships with architects and developers for more formal projects.</a:t>
            </a:r>
          </a:p>
        </p:txBody>
      </p:sp>
      <p:pic>
        <p:nvPicPr>
          <p:cNvPr id="9" name="Picture 8">
            <a:extLst>
              <a:ext uri="{FF2B5EF4-FFF2-40B4-BE49-F238E27FC236}">
                <a16:creationId xmlns:a16="http://schemas.microsoft.com/office/drawing/2014/main" id="{A709F8A3-8CCD-C140-8D9D-4774C4B2E1F7}"/>
              </a:ext>
              <a:ext uri="{C183D7F6-B498-43B3-948B-1728B52AA6E4}">
                <adec:decorative xmlns:adec="http://schemas.microsoft.com/office/drawing/2017/decorative" val="1"/>
              </a:ext>
            </a:extLst>
          </p:cNvPr>
          <p:cNvPicPr>
            <a:picLocks noChangeAspect="1"/>
          </p:cNvPicPr>
          <p:nvPr/>
        </p:nvPicPr>
        <p:blipFill rotWithShape="1">
          <a:blip r:embed="rId2"/>
          <a:srcRect l="26623" r="22747" b="1"/>
          <a:stretch/>
        </p:blipFill>
        <p:spPr>
          <a:xfrm>
            <a:off x="6095999" y="10"/>
            <a:ext cx="6095999"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434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28"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D680A37-F425-0248-929C-B83CB157A2FA}"/>
              </a:ext>
            </a:extLst>
          </p:cNvPr>
          <p:cNvSpPr>
            <a:spLocks noGrp="1"/>
          </p:cNvSpPr>
          <p:nvPr>
            <p:ph type="title"/>
          </p:nvPr>
        </p:nvSpPr>
        <p:spPr>
          <a:xfrm>
            <a:off x="965199" y="1697017"/>
            <a:ext cx="3154669" cy="595380"/>
          </a:xfrm>
          <a:solidFill>
            <a:srgbClr val="E5AD01"/>
          </a:solidFill>
        </p:spPr>
        <p:txBody>
          <a:bodyPr vert="horz" lIns="91440" tIns="45720" rIns="91440" bIns="45720" rtlCol="0" anchor="b">
            <a:normAutofit/>
          </a:bodyPr>
          <a:lstStyle/>
          <a:p>
            <a:r>
              <a:rPr lang="en-US" sz="2800" b="1" dirty="0">
                <a:latin typeface="Felix Titling" pitchFamily="82" charset="77"/>
              </a:rPr>
              <a:t>Our Approach</a:t>
            </a:r>
          </a:p>
        </p:txBody>
      </p:sp>
      <p:sp>
        <p:nvSpPr>
          <p:cNvPr id="31"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Shape 32">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8" name="Picture 7" descr="A picture containing yellow&#10;&#10;Description automatically generated">
            <a:extLst>
              <a:ext uri="{FF2B5EF4-FFF2-40B4-BE49-F238E27FC236}">
                <a16:creationId xmlns:a16="http://schemas.microsoft.com/office/drawing/2014/main" id="{364B2C56-A70C-354E-86F9-DEE2CCB61A37}"/>
              </a:ext>
            </a:extLst>
          </p:cNvPr>
          <p:cNvPicPr>
            <a:picLocks noChangeAspect="1"/>
          </p:cNvPicPr>
          <p:nvPr/>
        </p:nvPicPr>
        <p:blipFill rotWithShape="1">
          <a:blip r:embed="rId2"/>
          <a:srcRect r="865" b="4"/>
          <a:stretch/>
        </p:blipFill>
        <p:spPr>
          <a:xfrm rot="5400000">
            <a:off x="7990260" y="2720077"/>
            <a:ext cx="2971328" cy="2247849"/>
          </a:xfrm>
          <a:prstGeom prst="rect">
            <a:avLst/>
          </a:prstGeom>
        </p:spPr>
      </p:pic>
      <p:sp>
        <p:nvSpPr>
          <p:cNvPr id="4" name="TextBox 3">
            <a:extLst>
              <a:ext uri="{FF2B5EF4-FFF2-40B4-BE49-F238E27FC236}">
                <a16:creationId xmlns:a16="http://schemas.microsoft.com/office/drawing/2014/main" id="{9793EB5E-7DC8-0D47-A66C-174B50BADF42}"/>
              </a:ext>
            </a:extLst>
          </p:cNvPr>
          <p:cNvSpPr txBox="1"/>
          <p:nvPr/>
        </p:nvSpPr>
        <p:spPr>
          <a:xfrm>
            <a:off x="440586" y="2666240"/>
            <a:ext cx="5690043" cy="2796246"/>
          </a:xfrm>
          <a:prstGeom prst="rect">
            <a:avLst/>
          </a:prstGeom>
        </p:spPr>
        <p:txBody>
          <a:bodyPr vert="horz" lIns="91440" tIns="45720" rIns="91440" bIns="45720" rtlCol="0">
            <a:noAutofit/>
          </a:bodyPr>
          <a:lstStyle/>
          <a:p>
            <a:r>
              <a:rPr lang="en-US" sz="1600" dirty="0">
                <a:latin typeface="Helvetica" pitchFamily="2" charset="0"/>
              </a:rPr>
              <a:t>Our work is premised on the realization that </a:t>
            </a:r>
          </a:p>
          <a:p>
            <a:r>
              <a:rPr lang="en-US" sz="1600" dirty="0">
                <a:latin typeface="Helvetica" pitchFamily="2" charset="0"/>
              </a:rPr>
              <a:t>informality is an integral part of our cities and will </a:t>
            </a:r>
          </a:p>
          <a:p>
            <a:r>
              <a:rPr lang="en-US" sz="1600" dirty="0">
                <a:latin typeface="Helvetica" pitchFamily="2" charset="0"/>
              </a:rPr>
              <a:t>remain a permanent feature of our urban land-</a:t>
            </a:r>
          </a:p>
          <a:p>
            <a:r>
              <a:rPr lang="en-US" sz="1600" dirty="0" err="1">
                <a:latin typeface="Helvetica" pitchFamily="2" charset="0"/>
              </a:rPr>
              <a:t>scapes</a:t>
            </a:r>
            <a:r>
              <a:rPr lang="en-US" sz="1600" dirty="0">
                <a:latin typeface="Helvetica" pitchFamily="2" charset="0"/>
              </a:rPr>
              <a:t>. </a:t>
            </a:r>
          </a:p>
          <a:p>
            <a:endParaRPr lang="en-US" sz="1600" dirty="0">
              <a:latin typeface="Helvetica" pitchFamily="2" charset="0"/>
            </a:endParaRPr>
          </a:p>
          <a:p>
            <a:pPr>
              <a:lnSpc>
                <a:spcPct val="90000"/>
              </a:lnSpc>
              <a:spcAft>
                <a:spcPts val="600"/>
              </a:spcAft>
            </a:pPr>
            <a:r>
              <a:rPr lang="en-US" sz="1600" dirty="0">
                <a:latin typeface="Helvetica" pitchFamily="2" charset="0"/>
              </a:rPr>
              <a:t>The informal built environment is not a problem as much as it is a response to problems caused by state and market failure.</a:t>
            </a:r>
          </a:p>
          <a:p>
            <a:pPr>
              <a:lnSpc>
                <a:spcPct val="90000"/>
              </a:lnSpc>
            </a:pPr>
            <a:r>
              <a:rPr lang="en-US" sz="1600" dirty="0">
                <a:latin typeface="Helvetica" pitchFamily="2" charset="0"/>
              </a:rPr>
              <a:t> </a:t>
            </a:r>
          </a:p>
          <a:p>
            <a:pPr>
              <a:lnSpc>
                <a:spcPct val="90000"/>
              </a:lnSpc>
              <a:spcAft>
                <a:spcPts val="600"/>
              </a:spcAft>
            </a:pPr>
            <a:r>
              <a:rPr lang="en-US" sz="1600" dirty="0" err="1">
                <a:latin typeface="Helvetica" pitchFamily="2" charset="0"/>
              </a:rPr>
              <a:t>Ikhayalami</a:t>
            </a:r>
            <a:r>
              <a:rPr lang="en-US" sz="1600" dirty="0">
                <a:latin typeface="Helvetica" pitchFamily="2" charset="0"/>
              </a:rPr>
              <a:t> recognizes that by collaborating with urban poor communities and households we are better able to deliver our technical support, our systems of materials manufacture and supply and our innovative financing strategies. As a result  we have been able to play a precedent-setting role in enabling assets in poor communities to evolve and in the process transforming our cities for the better. </a:t>
            </a:r>
          </a:p>
        </p:txBody>
      </p:sp>
      <p:pic>
        <p:nvPicPr>
          <p:cNvPr id="6" name="Picture 5">
            <a:extLst>
              <a:ext uri="{FF2B5EF4-FFF2-40B4-BE49-F238E27FC236}">
                <a16:creationId xmlns:a16="http://schemas.microsoft.com/office/drawing/2014/main" id="{25C03CC0-E998-CF48-9717-27FFE8E627A3}"/>
              </a:ext>
              <a:ext uri="{C183D7F6-B498-43B3-948B-1728B52AA6E4}">
                <adec:decorative xmlns:adec="http://schemas.microsoft.com/office/drawing/2017/decorative" val="1"/>
              </a:ext>
            </a:extLst>
          </p:cNvPr>
          <p:cNvPicPr>
            <a:picLocks noChangeAspect="1"/>
          </p:cNvPicPr>
          <p:nvPr/>
        </p:nvPicPr>
        <p:blipFill rotWithShape="1">
          <a:blip r:embed="rId3"/>
          <a:srcRect t="5882" r="-2" b="5902"/>
          <a:stretch/>
        </p:blipFill>
        <p:spPr>
          <a:xfrm flipH="1">
            <a:off x="5472113" y="1183470"/>
            <a:ext cx="1464044" cy="1934824"/>
          </a:xfrm>
          <a:prstGeom prst="rect">
            <a:avLst/>
          </a:prstGeom>
        </p:spPr>
      </p:pic>
    </p:spTree>
    <p:extLst>
      <p:ext uri="{BB962C8B-B14F-4D97-AF65-F5344CB8AC3E}">
        <p14:creationId xmlns:p14="http://schemas.microsoft.com/office/powerpoint/2010/main" val="155162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1862EB-8355-5448-B38B-B265CC7A6DA0}"/>
              </a:ext>
            </a:extLst>
          </p:cNvPr>
          <p:cNvSpPr>
            <a:spLocks noGrp="1"/>
          </p:cNvSpPr>
          <p:nvPr>
            <p:ph type="title"/>
          </p:nvPr>
        </p:nvSpPr>
        <p:spPr>
          <a:xfrm>
            <a:off x="4896722" y="163460"/>
            <a:ext cx="2654005" cy="569666"/>
          </a:xfrm>
          <a:solidFill>
            <a:srgbClr val="92D050"/>
          </a:solidFill>
        </p:spPr>
        <p:txBody>
          <a:bodyPr vert="horz" lIns="91440" tIns="45720" rIns="91440" bIns="45720" rtlCol="0" anchor="ctr">
            <a:normAutofit/>
          </a:bodyPr>
          <a:lstStyle/>
          <a:p>
            <a:r>
              <a:rPr lang="en-US" sz="2600" b="1" kern="1200" dirty="0">
                <a:latin typeface="Felix Titling" pitchFamily="82" charset="77"/>
              </a:rPr>
              <a:t>Our</a:t>
            </a:r>
            <a:r>
              <a:rPr lang="en-US" sz="2600" b="1" kern="1200" dirty="0">
                <a:solidFill>
                  <a:srgbClr val="FFFF00"/>
                </a:solidFill>
                <a:latin typeface="Felix Titling" pitchFamily="82" charset="77"/>
              </a:rPr>
              <a:t> </a:t>
            </a:r>
            <a:r>
              <a:rPr lang="en-US" sz="2600" b="1" kern="1200" dirty="0">
                <a:latin typeface="Felix Titling" pitchFamily="82" charset="77"/>
              </a:rPr>
              <a:t>Services</a:t>
            </a:r>
          </a:p>
        </p:txBody>
      </p:sp>
      <p:pic>
        <p:nvPicPr>
          <p:cNvPr id="12" name="Picture 11">
            <a:extLst>
              <a:ext uri="{FF2B5EF4-FFF2-40B4-BE49-F238E27FC236}">
                <a16:creationId xmlns:a16="http://schemas.microsoft.com/office/drawing/2014/main" id="{0205C0AF-22D6-8C4F-ABF6-5B9D4B0908D0}"/>
              </a:ext>
              <a:ext uri="{C183D7F6-B498-43B3-948B-1728B52AA6E4}">
                <adec:decorative xmlns:adec="http://schemas.microsoft.com/office/drawing/2017/decorative" val="1"/>
              </a:ext>
            </a:extLst>
          </p:cNvPr>
          <p:cNvPicPr>
            <a:picLocks noChangeAspect="1"/>
          </p:cNvPicPr>
          <p:nvPr/>
        </p:nvPicPr>
        <p:blipFill rotWithShape="1">
          <a:blip r:embed="rId2"/>
          <a:srcRect l="10355" r="34850" b="-2"/>
          <a:stretch/>
        </p:blipFill>
        <p:spPr>
          <a:xfrm>
            <a:off x="3608963" y="928437"/>
            <a:ext cx="2261287" cy="3095157"/>
          </a:xfrm>
          <a:prstGeom prst="rect">
            <a:avLst/>
          </a:prstGeom>
          <a:ln w="19050">
            <a:solidFill>
              <a:schemeClr val="tx1"/>
            </a:solidFill>
          </a:ln>
        </p:spPr>
      </p:pic>
      <p:pic>
        <p:nvPicPr>
          <p:cNvPr id="10" name="Picture 9">
            <a:extLst>
              <a:ext uri="{FF2B5EF4-FFF2-40B4-BE49-F238E27FC236}">
                <a16:creationId xmlns:a16="http://schemas.microsoft.com/office/drawing/2014/main" id="{81577F02-00BF-EF4E-AA7D-9060F1AEBCF1}"/>
              </a:ext>
            </a:extLst>
          </p:cNvPr>
          <p:cNvPicPr>
            <a:picLocks noChangeAspect="1"/>
          </p:cNvPicPr>
          <p:nvPr/>
        </p:nvPicPr>
        <p:blipFill rotWithShape="1">
          <a:blip r:embed="rId3"/>
          <a:srcRect l="37105" r="7929" b="-2"/>
          <a:stretch/>
        </p:blipFill>
        <p:spPr>
          <a:xfrm>
            <a:off x="785917" y="929401"/>
            <a:ext cx="2314472" cy="3158061"/>
          </a:xfrm>
          <a:prstGeom prst="rect">
            <a:avLst/>
          </a:prstGeom>
          <a:ln w="19050">
            <a:solidFill>
              <a:schemeClr val="tx1"/>
            </a:solidFill>
          </a:ln>
        </p:spPr>
      </p:pic>
      <p:pic>
        <p:nvPicPr>
          <p:cNvPr id="14" name="Picture 13">
            <a:extLst>
              <a:ext uri="{FF2B5EF4-FFF2-40B4-BE49-F238E27FC236}">
                <a16:creationId xmlns:a16="http://schemas.microsoft.com/office/drawing/2014/main" id="{BDB0C934-EA33-7449-ACD1-DCBDEDEFDB58}"/>
              </a:ext>
              <a:ext uri="{C183D7F6-B498-43B3-948B-1728B52AA6E4}">
                <adec:decorative xmlns:adec="http://schemas.microsoft.com/office/drawing/2017/decorative" val="1"/>
              </a:ext>
            </a:extLst>
          </p:cNvPr>
          <p:cNvPicPr>
            <a:picLocks noChangeAspect="1"/>
          </p:cNvPicPr>
          <p:nvPr/>
        </p:nvPicPr>
        <p:blipFill rotWithShape="1">
          <a:blip r:embed="rId4"/>
          <a:srcRect l="20948" r="24086" b="-2"/>
          <a:stretch/>
        </p:blipFill>
        <p:spPr>
          <a:xfrm>
            <a:off x="6227860" y="928437"/>
            <a:ext cx="2334824" cy="3185834"/>
          </a:xfrm>
          <a:prstGeom prst="rect">
            <a:avLst/>
          </a:prstGeom>
          <a:ln w="19050">
            <a:solidFill>
              <a:schemeClr val="tx1"/>
            </a:solidFill>
          </a:ln>
        </p:spPr>
      </p:pic>
      <p:pic>
        <p:nvPicPr>
          <p:cNvPr id="16" name="Picture 15">
            <a:extLst>
              <a:ext uri="{FF2B5EF4-FFF2-40B4-BE49-F238E27FC236}">
                <a16:creationId xmlns:a16="http://schemas.microsoft.com/office/drawing/2014/main" id="{FFEBE0CC-1138-5545-9218-863590BABDA9}"/>
              </a:ext>
              <a:ext uri="{C183D7F6-B498-43B3-948B-1728B52AA6E4}">
                <adec:decorative xmlns:adec="http://schemas.microsoft.com/office/drawing/2017/decorative" val="1"/>
              </a:ext>
            </a:extLst>
          </p:cNvPr>
          <p:cNvPicPr>
            <a:picLocks noChangeAspect="1"/>
          </p:cNvPicPr>
          <p:nvPr/>
        </p:nvPicPr>
        <p:blipFill rotWithShape="1">
          <a:blip r:embed="rId5"/>
          <a:srcRect t="2283" r="3" b="3"/>
          <a:stretch/>
        </p:blipFill>
        <p:spPr>
          <a:xfrm rot="5400000">
            <a:off x="8645754" y="1340503"/>
            <a:ext cx="3185834" cy="2334824"/>
          </a:xfrm>
          <a:prstGeom prst="rect">
            <a:avLst/>
          </a:prstGeom>
          <a:ln w="19050">
            <a:solidFill>
              <a:schemeClr val="tx1"/>
            </a:solidFill>
          </a:ln>
        </p:spPr>
      </p:pic>
      <p:sp>
        <p:nvSpPr>
          <p:cNvPr id="19" name="Rectangle 2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2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5299317-0668-524E-96CF-FBB44B734AF8}"/>
              </a:ext>
            </a:extLst>
          </p:cNvPr>
          <p:cNvSpPr txBox="1"/>
          <p:nvPr/>
        </p:nvSpPr>
        <p:spPr>
          <a:xfrm>
            <a:off x="646994" y="4180128"/>
            <a:ext cx="2453395" cy="1662179"/>
          </a:xfrm>
          <a:prstGeom prst="rect">
            <a:avLst/>
          </a:prstGeom>
        </p:spPr>
        <p:txBody>
          <a:bodyPr vert="horz" lIns="91440" tIns="45720" rIns="91440" bIns="45720" rtlCol="0" anchor="ctr">
            <a:normAutofit/>
          </a:bodyPr>
          <a:lstStyle/>
          <a:p>
            <a:pPr>
              <a:lnSpc>
                <a:spcPct val="90000"/>
              </a:lnSpc>
              <a:spcAft>
                <a:spcPts val="600"/>
              </a:spcAft>
            </a:pPr>
            <a:r>
              <a:rPr lang="en-US" sz="1400" dirty="0">
                <a:latin typeface="Helvetica" pitchFamily="2" charset="0"/>
              </a:rPr>
              <a:t>We use grant finance from donors or the State to respond to disasters such as fires. We provide emergency solutions that can be easily  upgraded into durable homes</a:t>
            </a:r>
          </a:p>
        </p:txBody>
      </p:sp>
      <p:sp>
        <p:nvSpPr>
          <p:cNvPr id="6" name="TextBox 5">
            <a:extLst>
              <a:ext uri="{FF2B5EF4-FFF2-40B4-BE49-F238E27FC236}">
                <a16:creationId xmlns:a16="http://schemas.microsoft.com/office/drawing/2014/main" id="{F309EC6B-4258-6E49-80FE-7434CC304DAB}"/>
              </a:ext>
            </a:extLst>
          </p:cNvPr>
          <p:cNvSpPr txBox="1"/>
          <p:nvPr/>
        </p:nvSpPr>
        <p:spPr>
          <a:xfrm>
            <a:off x="3458801" y="4270553"/>
            <a:ext cx="2487917" cy="1815882"/>
          </a:xfrm>
          <a:prstGeom prst="rect">
            <a:avLst/>
          </a:prstGeom>
          <a:noFill/>
        </p:spPr>
        <p:txBody>
          <a:bodyPr wrap="square" rtlCol="0">
            <a:spAutoFit/>
          </a:bodyPr>
          <a:lstStyle/>
          <a:p>
            <a:pPr>
              <a:spcAft>
                <a:spcPts val="600"/>
              </a:spcAft>
            </a:pPr>
            <a:r>
              <a:rPr lang="en-US" sz="1400" dirty="0">
                <a:latin typeface="Helvetica" pitchFamily="2" charset="0"/>
              </a:rPr>
              <a:t>We use our same modular technologies that are fireproof, easy to transport and quick to build, to assist individual households, who cannot secure formal housing, to upgrade, improve or extend their shacks.</a:t>
            </a:r>
          </a:p>
        </p:txBody>
      </p:sp>
      <p:sp>
        <p:nvSpPr>
          <p:cNvPr id="7" name="TextBox 6">
            <a:extLst>
              <a:ext uri="{FF2B5EF4-FFF2-40B4-BE49-F238E27FC236}">
                <a16:creationId xmlns:a16="http://schemas.microsoft.com/office/drawing/2014/main" id="{4527EDBB-473E-094C-A781-7F4E5FA669CE}"/>
              </a:ext>
            </a:extLst>
          </p:cNvPr>
          <p:cNvSpPr txBox="1"/>
          <p:nvPr/>
        </p:nvSpPr>
        <p:spPr>
          <a:xfrm>
            <a:off x="6235705" y="4260387"/>
            <a:ext cx="2487917" cy="2031325"/>
          </a:xfrm>
          <a:prstGeom prst="rect">
            <a:avLst/>
          </a:prstGeom>
          <a:noFill/>
        </p:spPr>
        <p:txBody>
          <a:bodyPr wrap="square" rtlCol="0">
            <a:spAutoFit/>
          </a:bodyPr>
          <a:lstStyle/>
          <a:p>
            <a:pPr>
              <a:spcAft>
                <a:spcPts val="600"/>
              </a:spcAft>
            </a:pPr>
            <a:r>
              <a:rPr lang="en-US" sz="1400" dirty="0">
                <a:latin typeface="Helvetica" pitchFamily="2" charset="0"/>
              </a:rPr>
              <a:t>We assist entire communities to re-configure their settlements in order to create space for roads and services, to produce public open space and to create the conditions for the regularization of these settlements.</a:t>
            </a:r>
          </a:p>
        </p:txBody>
      </p:sp>
      <p:sp>
        <p:nvSpPr>
          <p:cNvPr id="8" name="TextBox 7">
            <a:extLst>
              <a:ext uri="{FF2B5EF4-FFF2-40B4-BE49-F238E27FC236}">
                <a16:creationId xmlns:a16="http://schemas.microsoft.com/office/drawing/2014/main" id="{9C13DC2C-DC07-E94A-B8C9-FAC79550B8DA}"/>
              </a:ext>
            </a:extLst>
          </p:cNvPr>
          <p:cNvSpPr txBox="1"/>
          <p:nvPr/>
        </p:nvSpPr>
        <p:spPr>
          <a:xfrm>
            <a:off x="8969865" y="4260387"/>
            <a:ext cx="2487917" cy="1815882"/>
          </a:xfrm>
          <a:prstGeom prst="rect">
            <a:avLst/>
          </a:prstGeom>
          <a:noFill/>
        </p:spPr>
        <p:txBody>
          <a:bodyPr wrap="square" rtlCol="0">
            <a:spAutoFit/>
          </a:bodyPr>
          <a:lstStyle/>
          <a:p>
            <a:pPr>
              <a:spcAft>
                <a:spcPts val="600"/>
              </a:spcAft>
            </a:pPr>
            <a:r>
              <a:rPr lang="en-US" sz="1400" dirty="0">
                <a:latin typeface="Helvetica" pitchFamily="2" charset="0"/>
              </a:rPr>
              <a:t>We work with organized communities to design and develop innovative, incremental solutions in terms of layout and house design, traversing the divide between the informal and the formal.</a:t>
            </a:r>
          </a:p>
        </p:txBody>
      </p:sp>
    </p:spTree>
    <p:extLst>
      <p:ext uri="{BB962C8B-B14F-4D97-AF65-F5344CB8AC3E}">
        <p14:creationId xmlns:p14="http://schemas.microsoft.com/office/powerpoint/2010/main" val="228786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72614-52B5-3A4E-A794-EFD68085DF42}"/>
              </a:ext>
            </a:extLst>
          </p:cNvPr>
          <p:cNvSpPr>
            <a:spLocks noGrp="1"/>
          </p:cNvSpPr>
          <p:nvPr>
            <p:ph type="title"/>
          </p:nvPr>
        </p:nvSpPr>
        <p:spPr>
          <a:xfrm>
            <a:off x="87405" y="295835"/>
            <a:ext cx="3086101" cy="803710"/>
          </a:xfrm>
          <a:solidFill>
            <a:srgbClr val="FFC000"/>
          </a:solidFill>
        </p:spPr>
        <p:txBody>
          <a:bodyPr vert="horz" lIns="91440" tIns="45720" rIns="91440" bIns="45720" rtlCol="0" anchor="b">
            <a:normAutofit fontScale="90000"/>
          </a:bodyPr>
          <a:lstStyle/>
          <a:p>
            <a:r>
              <a:rPr lang="en-US" sz="2800" kern="1200" dirty="0">
                <a:solidFill>
                  <a:schemeClr val="tx1"/>
                </a:solidFill>
                <a:latin typeface="Felix Titling" pitchFamily="82" charset="77"/>
              </a:rPr>
              <a:t>Our technologies</a:t>
            </a:r>
          </a:p>
        </p:txBody>
      </p:sp>
      <p:sp>
        <p:nvSpPr>
          <p:cNvPr id="3" name="TextBox 2">
            <a:extLst>
              <a:ext uri="{FF2B5EF4-FFF2-40B4-BE49-F238E27FC236}">
                <a16:creationId xmlns:a16="http://schemas.microsoft.com/office/drawing/2014/main" id="{1D7B8223-A48A-CF41-9E51-13949581A646}"/>
              </a:ext>
            </a:extLst>
          </p:cNvPr>
          <p:cNvSpPr txBox="1"/>
          <p:nvPr/>
        </p:nvSpPr>
        <p:spPr>
          <a:xfrm>
            <a:off x="7977135" y="3178126"/>
            <a:ext cx="4114801" cy="3465568"/>
          </a:xfrm>
          <a:prstGeom prst="rect">
            <a:avLst/>
          </a:prstGeom>
        </p:spPr>
        <p:txBody>
          <a:bodyPr vert="horz" lIns="91440" tIns="45720" rIns="91440" bIns="45720" rtlCol="0">
            <a:normAutofit/>
          </a:bodyPr>
          <a:lstStyle/>
          <a:p>
            <a:pPr>
              <a:lnSpc>
                <a:spcPct val="90000"/>
              </a:lnSpc>
              <a:spcAft>
                <a:spcPts val="600"/>
              </a:spcAft>
            </a:pPr>
            <a:r>
              <a:rPr lang="en-US" sz="1400" dirty="0">
                <a:latin typeface="Helvetica" pitchFamily="2" charset="0"/>
              </a:rPr>
              <a:t>BUILDING TECHNOLOGY</a:t>
            </a:r>
          </a:p>
          <a:p>
            <a:pPr>
              <a:lnSpc>
                <a:spcPct val="90000"/>
              </a:lnSpc>
              <a:spcAft>
                <a:spcPts val="600"/>
              </a:spcAft>
            </a:pPr>
            <a:r>
              <a:rPr lang="en-US" sz="1400" dirty="0">
                <a:latin typeface="Helvetica" pitchFamily="2" charset="0"/>
              </a:rPr>
              <a:t>For walling and roofing we use strong high-quality zinc sheeting that clips together easily. We use as little wood as possible. All units are modular and can be extended or repositioned with little difficulty. When necessary and affordable we build a shallow concrete plinth. We also provide standardized drainage solutions on request as well as starter solar  units, ecological toilets and rainwater harvesting systems.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pic>
        <p:nvPicPr>
          <p:cNvPr id="11" name="Picture 10">
            <a:extLst>
              <a:ext uri="{FF2B5EF4-FFF2-40B4-BE49-F238E27FC236}">
                <a16:creationId xmlns:a16="http://schemas.microsoft.com/office/drawing/2014/main" id="{06F8B79C-928F-2F44-A36C-6C7D9D40890E}"/>
              </a:ext>
              <a:ext uri="{C183D7F6-B498-43B3-948B-1728B52AA6E4}">
                <adec:decorative xmlns:adec="http://schemas.microsoft.com/office/drawing/2017/decorative" val="1"/>
              </a:ext>
            </a:extLst>
          </p:cNvPr>
          <p:cNvPicPr>
            <a:picLocks noChangeAspect="1"/>
          </p:cNvPicPr>
          <p:nvPr/>
        </p:nvPicPr>
        <p:blipFill rotWithShape="1">
          <a:blip r:embed="rId3"/>
          <a:srcRect t="15246" r="-3" b="-3"/>
          <a:stretch/>
        </p:blipFill>
        <p:spPr>
          <a:xfrm>
            <a:off x="5013619" y="4456854"/>
            <a:ext cx="2488078" cy="2108758"/>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a:extLst>
              <a:ext uri="{FF2B5EF4-FFF2-40B4-BE49-F238E27FC236}">
                <a16:creationId xmlns:a16="http://schemas.microsoft.com/office/drawing/2014/main" id="{C5ABA3B5-6A04-CD4F-B45C-AD05EC3B351A}"/>
              </a:ext>
              <a:ext uri="{C183D7F6-B498-43B3-948B-1728B52AA6E4}">
                <adec:decorative xmlns:adec="http://schemas.microsoft.com/office/drawing/2017/decorative" val="1"/>
              </a:ext>
            </a:extLst>
          </p:cNvPr>
          <p:cNvPicPr>
            <a:picLocks noChangeAspect="1"/>
          </p:cNvPicPr>
          <p:nvPr/>
        </p:nvPicPr>
        <p:blipFill rotWithShape="1">
          <a:blip r:embed="rId4"/>
          <a:srcRect l="515"/>
          <a:stretch/>
        </p:blipFill>
        <p:spPr>
          <a:xfrm>
            <a:off x="1003219" y="1447213"/>
            <a:ext cx="2388737" cy="2401099"/>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Content Placeholder 3">
            <a:extLst>
              <a:ext uri="{FF2B5EF4-FFF2-40B4-BE49-F238E27FC236}">
                <a16:creationId xmlns:a16="http://schemas.microsoft.com/office/drawing/2014/main" id="{660C6A4D-C08F-CA4F-9898-3D5AEB3A75F6}"/>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704" r="12069"/>
          <a:stretch/>
        </p:blipFill>
        <p:spPr>
          <a:xfrm>
            <a:off x="8404412" y="51330"/>
            <a:ext cx="3771762" cy="2912490"/>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4" name="TextBox 3">
            <a:extLst>
              <a:ext uri="{FF2B5EF4-FFF2-40B4-BE49-F238E27FC236}">
                <a16:creationId xmlns:a16="http://schemas.microsoft.com/office/drawing/2014/main" id="{12F6DDA2-BD36-A443-82C5-1137958428A4}"/>
              </a:ext>
            </a:extLst>
          </p:cNvPr>
          <p:cNvSpPr txBox="1"/>
          <p:nvPr/>
        </p:nvSpPr>
        <p:spPr>
          <a:xfrm>
            <a:off x="288929" y="3799133"/>
            <a:ext cx="4249253" cy="3631763"/>
          </a:xfrm>
          <a:prstGeom prst="rect">
            <a:avLst/>
          </a:prstGeom>
          <a:noFill/>
        </p:spPr>
        <p:txBody>
          <a:bodyPr wrap="square" rtlCol="0">
            <a:spAutoFit/>
          </a:bodyPr>
          <a:lstStyle/>
          <a:p>
            <a:pPr>
              <a:spcAft>
                <a:spcPts val="600"/>
              </a:spcAft>
            </a:pPr>
            <a:r>
              <a:rPr lang="en-US" sz="1400" dirty="0">
                <a:latin typeface="Helvetica" pitchFamily="2" charset="0"/>
              </a:rPr>
              <a:t>FINANCE CAPITAL</a:t>
            </a:r>
          </a:p>
          <a:p>
            <a:pPr>
              <a:spcAft>
                <a:spcPts val="600"/>
              </a:spcAft>
            </a:pPr>
            <a:r>
              <a:rPr lang="en-US" sz="1400" dirty="0">
                <a:latin typeface="Helvetica" pitchFamily="2" charset="0"/>
              </a:rPr>
              <a:t>Our shelter micro-finance is more than the conventional approach. For a start we seek to leverage grant finance for vulnerable households, especially from the State. Where household heads are employed in low paying jobs we engage their employers directly and encourage them to stand surety for a loan from our revolving fund or to contribute to the repayments. We encourage the construction of additional units for rental purposes to assist in loan repayment and to increase the number of decent, informal housing opportunities.</a:t>
            </a: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p:txBody>
      </p:sp>
      <p:sp>
        <p:nvSpPr>
          <p:cNvPr id="25" name="TextBox 4">
            <a:extLst>
              <a:ext uri="{FF2B5EF4-FFF2-40B4-BE49-F238E27FC236}">
                <a16:creationId xmlns:a16="http://schemas.microsoft.com/office/drawing/2014/main" id="{D06BA063-5B93-8C4D-8979-E28E71961240}"/>
              </a:ext>
            </a:extLst>
          </p:cNvPr>
          <p:cNvSpPr txBox="1"/>
          <p:nvPr/>
        </p:nvSpPr>
        <p:spPr>
          <a:xfrm>
            <a:off x="4301482" y="666705"/>
            <a:ext cx="3488972" cy="5232202"/>
          </a:xfrm>
          <a:prstGeom prst="rect">
            <a:avLst/>
          </a:prstGeom>
          <a:noFill/>
        </p:spPr>
        <p:txBody>
          <a:bodyPr wrap="square" rtlCol="0">
            <a:spAutoFit/>
          </a:bodyPr>
          <a:lstStyle/>
          <a:p>
            <a:pPr>
              <a:spcAft>
                <a:spcPts val="600"/>
              </a:spcAft>
            </a:pPr>
            <a:r>
              <a:rPr lang="en-US" sz="1400" dirty="0">
                <a:latin typeface="Helvetica" pitchFamily="2" charset="0"/>
              </a:rPr>
              <a:t>SOCIAL CAPITAL</a:t>
            </a:r>
          </a:p>
          <a:p>
            <a:pPr>
              <a:spcAft>
                <a:spcPts val="600"/>
              </a:spcAft>
            </a:pPr>
            <a:r>
              <a:rPr lang="en-US" sz="1400" dirty="0">
                <a:latin typeface="Helvetica" pitchFamily="2" charset="0"/>
              </a:rPr>
              <a:t>We invest time and resources in building relationships with heads of households and with bona fide community structures and networks. We do not try to create social capital. We focus our efforts on durable </a:t>
            </a:r>
            <a:r>
              <a:rPr lang="en-US" sz="1400" dirty="0" err="1">
                <a:latin typeface="Helvetica" pitchFamily="2" charset="0"/>
              </a:rPr>
              <a:t>neighbourhood</a:t>
            </a:r>
            <a:r>
              <a:rPr lang="en-US" sz="1400" dirty="0">
                <a:latin typeface="Helvetica" pitchFamily="2" charset="0"/>
              </a:rPr>
              <a:t> level networks that have some degree of institutional form (community organizations, church groups women’s groups). We try to make our interventions so that they enhance the possibilities of translating this social capital into household and community wealth creation.</a:t>
            </a: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a:p>
            <a:pPr>
              <a:spcAft>
                <a:spcPts val="600"/>
              </a:spcAft>
            </a:pPr>
            <a:endParaRPr lang="en-US" sz="1400" dirty="0">
              <a:latin typeface="Helvetica" pitchFamily="2" charset="0"/>
            </a:endParaRPr>
          </a:p>
        </p:txBody>
      </p:sp>
    </p:spTree>
    <p:extLst>
      <p:ext uri="{BB962C8B-B14F-4D97-AF65-F5344CB8AC3E}">
        <p14:creationId xmlns:p14="http://schemas.microsoft.com/office/powerpoint/2010/main" val="392058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7551C-BC49-2744-90C9-D8ABACB3F34D}"/>
              </a:ext>
            </a:extLst>
          </p:cNvPr>
          <p:cNvSpPr>
            <a:spLocks noGrp="1"/>
          </p:cNvSpPr>
          <p:nvPr>
            <p:ph type="title"/>
          </p:nvPr>
        </p:nvSpPr>
        <p:spPr>
          <a:xfrm>
            <a:off x="388532" y="787714"/>
            <a:ext cx="4031068" cy="717323"/>
          </a:xfrm>
          <a:solidFill>
            <a:srgbClr val="92D050"/>
          </a:solidFill>
        </p:spPr>
        <p:txBody>
          <a:bodyPr vert="horz" lIns="91440" tIns="45720" rIns="91440" bIns="45720" rtlCol="0" anchor="ctr">
            <a:normAutofit/>
          </a:bodyPr>
          <a:lstStyle/>
          <a:p>
            <a:r>
              <a:rPr lang="en-US" dirty="0">
                <a:latin typeface="Felix Titling" pitchFamily="82" charset="77"/>
              </a:rPr>
              <a:t>key benefits</a:t>
            </a:r>
          </a:p>
        </p:txBody>
      </p:sp>
      <p:pic>
        <p:nvPicPr>
          <p:cNvPr id="5" name="Picture 4">
            <a:extLst>
              <a:ext uri="{FF2B5EF4-FFF2-40B4-BE49-F238E27FC236}">
                <a16:creationId xmlns:a16="http://schemas.microsoft.com/office/drawing/2014/main" id="{83B68179-C81F-C247-A42F-0387298B3018}"/>
              </a:ext>
              <a:ext uri="{C183D7F6-B498-43B3-948B-1728B52AA6E4}">
                <adec:decorative xmlns:adec="http://schemas.microsoft.com/office/drawing/2017/decorative" val="1"/>
              </a:ext>
            </a:extLst>
          </p:cNvPr>
          <p:cNvPicPr>
            <a:picLocks noChangeAspect="1"/>
          </p:cNvPicPr>
          <p:nvPr/>
        </p:nvPicPr>
        <p:blipFill rotWithShape="1">
          <a:blip r:embed="rId2"/>
          <a:srcRect l="4306" r="28803"/>
          <a:stretch/>
        </p:blipFill>
        <p:spPr>
          <a:xfrm>
            <a:off x="6072403"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7FAF6EFB-4563-7847-BAAE-5AD3C66066EB}"/>
              </a:ext>
            </a:extLst>
          </p:cNvPr>
          <p:cNvSpPr txBox="1"/>
          <p:nvPr/>
        </p:nvSpPr>
        <p:spPr>
          <a:xfrm>
            <a:off x="470175" y="2080355"/>
            <a:ext cx="4840010" cy="3843666"/>
          </a:xfrm>
          <a:prstGeom prst="rect">
            <a:avLst/>
          </a:prstGeom>
        </p:spPr>
        <p:txBody>
          <a:bodyPr vert="horz" lIns="91440" tIns="45720" rIns="91440" bIns="45720" rtlCol="0">
            <a:normAutofit lnSpcReduction="10000"/>
          </a:bodyPr>
          <a:lstStyle/>
          <a:p>
            <a:pPr>
              <a:lnSpc>
                <a:spcPct val="90000"/>
              </a:lnSpc>
              <a:spcAft>
                <a:spcPts val="600"/>
              </a:spcAft>
            </a:pPr>
            <a:r>
              <a:rPr lang="en-US" sz="2000" dirty="0">
                <a:latin typeface="Helvetica" pitchFamily="2" charset="0"/>
              </a:rPr>
              <a:t>We integrate everything in the low-income housing value chain from planning to  implementation. This includes</a:t>
            </a:r>
          </a:p>
          <a:p>
            <a:pPr marL="285750" indent="-228600">
              <a:lnSpc>
                <a:spcPct val="90000"/>
              </a:lnSpc>
              <a:spcAft>
                <a:spcPts val="600"/>
              </a:spcAft>
              <a:buFont typeface="Arial" panose="020B0604020202020204" pitchFamily="34" charset="0"/>
              <a:buChar char="•"/>
            </a:pPr>
            <a:r>
              <a:rPr lang="en-US" sz="2000" dirty="0">
                <a:latin typeface="Helvetica" pitchFamily="2" charset="0"/>
              </a:rPr>
              <a:t>Technical design</a:t>
            </a:r>
          </a:p>
          <a:p>
            <a:pPr marL="285750" indent="-228600">
              <a:lnSpc>
                <a:spcPct val="90000"/>
              </a:lnSpc>
              <a:spcAft>
                <a:spcPts val="600"/>
              </a:spcAft>
              <a:buFont typeface="Arial" panose="020B0604020202020204" pitchFamily="34" charset="0"/>
              <a:buChar char="•"/>
            </a:pPr>
            <a:r>
              <a:rPr lang="en-US" sz="2000" dirty="0">
                <a:latin typeface="Helvetica" pitchFamily="2" charset="0"/>
              </a:rPr>
              <a:t>Building materials production</a:t>
            </a:r>
          </a:p>
          <a:p>
            <a:pPr marL="285750" indent="-228600">
              <a:lnSpc>
                <a:spcPct val="90000"/>
              </a:lnSpc>
              <a:spcAft>
                <a:spcPts val="600"/>
              </a:spcAft>
              <a:buFont typeface="Arial" panose="020B0604020202020204" pitchFamily="34" charset="0"/>
              <a:buChar char="•"/>
            </a:pPr>
            <a:r>
              <a:rPr lang="en-US" sz="2000" dirty="0">
                <a:latin typeface="Helvetica" pitchFamily="2" charset="0"/>
              </a:rPr>
              <a:t>Client assessment and credit/subsidy check</a:t>
            </a:r>
          </a:p>
          <a:p>
            <a:pPr marL="285750" indent="-228600">
              <a:lnSpc>
                <a:spcPct val="90000"/>
              </a:lnSpc>
              <a:spcAft>
                <a:spcPts val="600"/>
              </a:spcAft>
              <a:buFont typeface="Arial" panose="020B0604020202020204" pitchFamily="34" charset="0"/>
              <a:buChar char="•"/>
            </a:pPr>
            <a:r>
              <a:rPr lang="en-US" sz="2000" dirty="0">
                <a:latin typeface="Helvetica" pitchFamily="2" charset="0"/>
              </a:rPr>
              <a:t>Pre-finance where necessary</a:t>
            </a:r>
          </a:p>
          <a:p>
            <a:pPr marL="285750" indent="-228600">
              <a:lnSpc>
                <a:spcPct val="90000"/>
              </a:lnSpc>
              <a:spcAft>
                <a:spcPts val="600"/>
              </a:spcAft>
              <a:buFont typeface="Arial" panose="020B0604020202020204" pitchFamily="34" charset="0"/>
              <a:buChar char="•"/>
            </a:pPr>
            <a:r>
              <a:rPr lang="en-US" sz="2000" dirty="0">
                <a:latin typeface="Helvetica" pitchFamily="2" charset="0"/>
              </a:rPr>
              <a:t>Materials delivery to site</a:t>
            </a:r>
          </a:p>
          <a:p>
            <a:pPr marL="285750" indent="-228600">
              <a:lnSpc>
                <a:spcPct val="90000"/>
              </a:lnSpc>
              <a:spcAft>
                <a:spcPts val="600"/>
              </a:spcAft>
              <a:buFont typeface="Arial" panose="020B0604020202020204" pitchFamily="34" charset="0"/>
              <a:buChar char="•"/>
            </a:pPr>
            <a:r>
              <a:rPr lang="en-US" sz="2000" dirty="0">
                <a:latin typeface="Helvetica" pitchFamily="2" charset="0"/>
              </a:rPr>
              <a:t>Construction</a:t>
            </a:r>
          </a:p>
          <a:p>
            <a:pPr marL="285750" indent="-228600">
              <a:lnSpc>
                <a:spcPct val="90000"/>
              </a:lnSpc>
              <a:spcAft>
                <a:spcPts val="600"/>
              </a:spcAft>
              <a:buFont typeface="Arial" panose="020B0604020202020204" pitchFamily="34" charset="0"/>
              <a:buChar char="•"/>
            </a:pPr>
            <a:r>
              <a:rPr lang="en-US" sz="2000" dirty="0">
                <a:latin typeface="Helvetica" pitchFamily="2" charset="0"/>
              </a:rPr>
              <a:t>Cost recovery</a:t>
            </a:r>
          </a:p>
        </p:txBody>
      </p:sp>
    </p:spTree>
    <p:extLst>
      <p:ext uri="{BB962C8B-B14F-4D97-AF65-F5344CB8AC3E}">
        <p14:creationId xmlns:p14="http://schemas.microsoft.com/office/powerpoint/2010/main" val="3499071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919</Words>
  <Application>Microsoft Macintosh PowerPoint</Application>
  <PresentationFormat>Widescreen</PresentationFormat>
  <Paragraphs>128</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Felix Titling</vt:lpstr>
      <vt:lpstr>Helvetica</vt:lpstr>
      <vt:lpstr>Office Theme</vt:lpstr>
      <vt:lpstr>PowerPoint Presentation</vt:lpstr>
      <vt:lpstr>PowerPoint Presentation</vt:lpstr>
      <vt:lpstr>Key Projects</vt:lpstr>
      <vt:lpstr>INTRODUCTION</vt:lpstr>
      <vt:lpstr>What makes us unique?</vt:lpstr>
      <vt:lpstr>Our Approach</vt:lpstr>
      <vt:lpstr>Our Services</vt:lpstr>
      <vt:lpstr>Our technologies</vt:lpstr>
      <vt:lpstr>key benefits</vt:lpstr>
      <vt:lpstr>Meet our LEADERs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Joel Bolnick</dc:creator>
  <cp:keywords/>
  <dc:description/>
  <cp:lastModifiedBy>Joel Bolnick</cp:lastModifiedBy>
  <cp:revision>47</cp:revision>
  <dcterms:created xsi:type="dcterms:W3CDTF">2021-05-26T13:12:14Z</dcterms:created>
  <dcterms:modified xsi:type="dcterms:W3CDTF">2023-03-05T15:22:00Z</dcterms:modified>
  <cp:category/>
</cp:coreProperties>
</file>